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4"/>
  </p:notesMasterIdLst>
  <p:sldIdLst>
    <p:sldId id="256" r:id="rId2"/>
    <p:sldId id="267" r:id="rId3"/>
    <p:sldId id="269" r:id="rId4"/>
    <p:sldId id="268" r:id="rId5"/>
    <p:sldId id="273" r:id="rId6"/>
    <p:sldId id="271" r:id="rId7"/>
    <p:sldId id="272" r:id="rId8"/>
    <p:sldId id="275" r:id="rId9"/>
    <p:sldId id="279" r:id="rId10"/>
    <p:sldId id="274" r:id="rId11"/>
    <p:sldId id="276" r:id="rId12"/>
    <p:sldId id="277" r:id="rId13"/>
    <p:sldId id="280" r:id="rId14"/>
    <p:sldId id="278" r:id="rId15"/>
    <p:sldId id="285" r:id="rId16"/>
    <p:sldId id="281" r:id="rId17"/>
    <p:sldId id="287" r:id="rId18"/>
    <p:sldId id="282" r:id="rId19"/>
    <p:sldId id="283" r:id="rId20"/>
    <p:sldId id="288" r:id="rId21"/>
    <p:sldId id="286" r:id="rId22"/>
    <p:sldId id="270" r:id="rId23"/>
  </p:sldIdLst>
  <p:sldSz cx="9144000" cy="5143500" type="screen16x9"/>
  <p:notesSz cx="6858000" cy="9144000"/>
  <p:defaultTextStyle>
    <a:defPPr>
      <a:defRPr lang="en-US"/>
    </a:defPPr>
    <a:lvl1pPr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1pPr>
    <a:lvl2pPr marL="457200"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2pPr>
    <a:lvl3pPr marL="914400"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3pPr>
    <a:lvl4pPr marL="1371600"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4pPr>
    <a:lvl5pPr marL="1828800"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5pPr>
    <a:lvl6pPr marL="2286000" algn="l" defTabSz="457200" rtl="0" eaLnBrk="1" latinLnBrk="0" hangingPunct="1">
      <a:defRPr kern="1200">
        <a:solidFill>
          <a:schemeClr val="tx1"/>
        </a:solidFill>
        <a:latin typeface="Calibri" charset="0"/>
        <a:ea typeface="ＭＳ Ｐゴシック" charset="0"/>
        <a:cs typeface="ＭＳ Ｐゴシック" charset="0"/>
      </a:defRPr>
    </a:lvl6pPr>
    <a:lvl7pPr marL="2743200" algn="l" defTabSz="457200" rtl="0" eaLnBrk="1" latinLnBrk="0" hangingPunct="1">
      <a:defRPr kern="1200">
        <a:solidFill>
          <a:schemeClr val="tx1"/>
        </a:solidFill>
        <a:latin typeface="Calibri" charset="0"/>
        <a:ea typeface="ＭＳ Ｐゴシック" charset="0"/>
        <a:cs typeface="ＭＳ Ｐゴシック" charset="0"/>
      </a:defRPr>
    </a:lvl7pPr>
    <a:lvl8pPr marL="3200400" algn="l" defTabSz="457200" rtl="0" eaLnBrk="1" latinLnBrk="0" hangingPunct="1">
      <a:defRPr kern="1200">
        <a:solidFill>
          <a:schemeClr val="tx1"/>
        </a:solidFill>
        <a:latin typeface="Calibri" charset="0"/>
        <a:ea typeface="ＭＳ Ｐゴシック" charset="0"/>
        <a:cs typeface="ＭＳ Ｐゴシック" charset="0"/>
      </a:defRPr>
    </a:lvl8pPr>
    <a:lvl9pPr marL="3657600" algn="l" defTabSz="457200" rtl="0" eaLnBrk="1" latinLnBrk="0" hangingPunct="1">
      <a:defRPr kern="1200">
        <a:solidFill>
          <a:schemeClr val="tx1"/>
        </a:solidFill>
        <a:latin typeface="Calibri"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F00"/>
    <a:srgbClr val="9452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320"/>
    <p:restoredTop sz="64303"/>
  </p:normalViewPr>
  <p:slideViewPr>
    <p:cSldViewPr snapToGrid="0" snapToObjects="1">
      <p:cViewPr varScale="1">
        <p:scale>
          <a:sx n="122" d="100"/>
          <a:sy n="122" d="100"/>
        </p:scale>
        <p:origin x="1792" y="184"/>
      </p:cViewPr>
      <p:guideLst>
        <p:guide orient="horz" pos="1620"/>
        <p:guide pos="2880"/>
      </p:guideLst>
    </p:cSldViewPr>
  </p:slideViewPr>
  <p:outlineViewPr>
    <p:cViewPr>
      <p:scale>
        <a:sx n="33" d="100"/>
        <a:sy n="33" d="100"/>
      </p:scale>
      <p:origin x="0" y="0"/>
    </p:cViewPr>
  </p:outlineViewPr>
  <p:notesTextViewPr>
    <p:cViewPr>
      <p:scale>
        <a:sx n="215" d="100"/>
        <a:sy n="215"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9A0169-BBB8-E54C-A123-DC1D7860D74D}" type="datetimeFigureOut">
              <a:rPr lang="en-US" smtClean="0"/>
              <a:t>5/11/21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156B45C-ED0F-984B-8F85-A06D8B471095}" type="slidenum">
              <a:rPr lang="en-US" smtClean="0"/>
              <a:t>‹#›</a:t>
            </a:fld>
            <a:endParaRPr lang="en-US"/>
          </a:p>
        </p:txBody>
      </p:sp>
    </p:spTree>
    <p:extLst>
      <p:ext uri="{BB962C8B-B14F-4D97-AF65-F5344CB8AC3E}">
        <p14:creationId xmlns:p14="http://schemas.microsoft.com/office/powerpoint/2010/main" val="27281588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000" dirty="0">
                <a:latin typeface="Cambria" panose="02040503050406030204" pitchFamily="18" charset="0"/>
              </a:rPr>
              <a:t>This workshop is designed to provide some high-level tools to make reading other people’s code easier. Note that it will never be easy, seasoned programmers loathe this part of their job. However, the topics in this session should reduce frustration and make the task less frustrating.</a:t>
            </a:r>
          </a:p>
          <a:p>
            <a:endParaRPr lang="en-US" sz="2000" dirty="0">
              <a:latin typeface="Cambria" panose="02040503050406030204" pitchFamily="18" charset="0"/>
            </a:endParaRPr>
          </a:p>
          <a:p>
            <a:r>
              <a:rPr lang="en-US" sz="2000" dirty="0">
                <a:latin typeface="Cambria" panose="02040503050406030204" pitchFamily="18" charset="0"/>
              </a:rPr>
              <a:t>We'll have some interactive portions where I will pose questions and give you time to answer. It isn’t important that you get the answers correct. Just that you try to answer them and, more importantly, understand the answers.</a:t>
            </a:r>
          </a:p>
        </p:txBody>
      </p:sp>
      <p:sp>
        <p:nvSpPr>
          <p:cNvPr id="4" name="Slide Number Placeholder 3"/>
          <p:cNvSpPr>
            <a:spLocks noGrp="1"/>
          </p:cNvSpPr>
          <p:nvPr>
            <p:ph type="sldNum" sz="quarter" idx="5"/>
          </p:nvPr>
        </p:nvSpPr>
        <p:spPr/>
        <p:txBody>
          <a:bodyPr/>
          <a:lstStyle/>
          <a:p>
            <a:fld id="{7156B45C-ED0F-984B-8F85-A06D8B471095}" type="slidenum">
              <a:rPr lang="en-US" smtClean="0"/>
              <a:t>1</a:t>
            </a:fld>
            <a:endParaRPr lang="en-US"/>
          </a:p>
        </p:txBody>
      </p:sp>
    </p:spTree>
    <p:extLst>
      <p:ext uri="{BB962C8B-B14F-4D97-AF65-F5344CB8AC3E}">
        <p14:creationId xmlns:p14="http://schemas.microsoft.com/office/powerpoint/2010/main" val="21958195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have variables, you need operators! Operators let you set, compare, and manipulate variables. You want to know … </a:t>
            </a:r>
          </a:p>
          <a:p>
            <a:endParaRPr lang="en-US" dirty="0"/>
          </a:p>
          <a:p>
            <a:r>
              <a:rPr lang="en-US" dirty="0"/>
              <a:t>The first four types are most commonly used.</a:t>
            </a:r>
          </a:p>
          <a:p>
            <a:endParaRPr lang="en-US" dirty="0"/>
          </a:p>
          <a:p>
            <a:r>
              <a:rPr lang="en-US" dirty="0"/>
              <a:t>Assignment: usually “=“. </a:t>
            </a:r>
          </a:p>
          <a:p>
            <a:r>
              <a:rPr lang="en-US" dirty="0"/>
              <a:t>Arithmetic: addition, subtraction, multiplication, division, modulo</a:t>
            </a:r>
          </a:p>
          <a:p>
            <a:r>
              <a:rPr lang="en-US" dirty="0"/>
              <a:t>Relational or Comparative: greater than, less than, equal to: “=“ is not the same as “==“</a:t>
            </a:r>
          </a:p>
          <a:p>
            <a:r>
              <a:rPr lang="en-US" dirty="0"/>
              <a:t>Logical: &amp; (and), | (or), ~ ! or NOT, logical not</a:t>
            </a:r>
          </a:p>
          <a:p>
            <a:endParaRPr lang="en-US" dirty="0"/>
          </a:p>
          <a:p>
            <a:r>
              <a:rPr lang="en-US" dirty="0"/>
              <a:t>The last three may be present as operators OR functions. Set membership indicates things like union, intersection, etc. Python has special Identity operators that can be useful. If you have to compare items and/or work in Python, I’d look into these.</a:t>
            </a:r>
          </a:p>
          <a:p>
            <a:endParaRPr lang="en-US" dirty="0"/>
          </a:p>
          <a:p>
            <a:r>
              <a:rPr lang="en-US" dirty="0"/>
              <a:t>Bit-wise operators are operators designed to do operations on bits: single 0s or 1s. Bit-wise AND / OR operations work differently than other logical operators. Learn about them if you need to. </a:t>
            </a:r>
          </a:p>
        </p:txBody>
      </p:sp>
      <p:sp>
        <p:nvSpPr>
          <p:cNvPr id="4" name="Slide Number Placeholder 3"/>
          <p:cNvSpPr>
            <a:spLocks noGrp="1"/>
          </p:cNvSpPr>
          <p:nvPr>
            <p:ph type="sldNum" sz="quarter" idx="5"/>
          </p:nvPr>
        </p:nvSpPr>
        <p:spPr/>
        <p:txBody>
          <a:bodyPr/>
          <a:lstStyle/>
          <a:p>
            <a:fld id="{7156B45C-ED0F-984B-8F85-A06D8B471095}" type="slidenum">
              <a:rPr lang="en-US" smtClean="0"/>
              <a:t>10</a:t>
            </a:fld>
            <a:endParaRPr lang="en-US"/>
          </a:p>
        </p:txBody>
      </p:sp>
    </p:spTree>
    <p:extLst>
      <p:ext uri="{BB962C8B-B14F-4D97-AF65-F5344CB8AC3E}">
        <p14:creationId xmlns:p14="http://schemas.microsoft.com/office/powerpoint/2010/main" val="38091453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dirty="0"/>
              <a:t>This is assignment operator! This form is unique to R. </a:t>
            </a:r>
          </a:p>
          <a:p>
            <a:pPr marL="228600" indent="-228600">
              <a:buFont typeface="+mj-lt"/>
              <a:buAutoNum type="arabicPeriod"/>
            </a:pPr>
            <a:r>
              <a:rPr lang="en-US" dirty="0"/>
              <a:t>Also assignment and arithmetic, this is the more traditional form. You can use both in R.</a:t>
            </a:r>
          </a:p>
          <a:p>
            <a:pPr marL="228600" indent="-228600">
              <a:buFont typeface="+mj-lt"/>
              <a:buAutoNum type="arabicPeriod"/>
            </a:pPr>
            <a:r>
              <a:rPr lang="en-US" dirty="0"/>
              <a:t>Relational</a:t>
            </a:r>
          </a:p>
          <a:p>
            <a:pPr marL="228600" indent="-228600">
              <a:buFont typeface="+mj-lt"/>
              <a:buAutoNum type="arabicPeriod"/>
            </a:pPr>
            <a:r>
              <a:rPr lang="en-US" dirty="0"/>
              <a:t>Relational and logical</a:t>
            </a:r>
          </a:p>
          <a:p>
            <a:pPr marL="228600" indent="-228600">
              <a:buFont typeface="+mj-lt"/>
              <a:buAutoNum type="arabicPeriod"/>
            </a:pPr>
            <a:r>
              <a:rPr lang="en-US" dirty="0"/>
              <a:t>This looks gross…anyone want to take a guess what’s happening here? Basically, a relational operator is being used to identify elements of x that meet this criteria</a:t>
            </a:r>
          </a:p>
          <a:p>
            <a:pPr marL="228600" indent="-228600">
              <a:buFont typeface="+mj-lt"/>
              <a:buAutoNum type="arabicPeriod"/>
            </a:pPr>
            <a:r>
              <a:rPr lang="en-US" dirty="0"/>
              <a:t>You didn’t think it could get worse and then this…this is doing the same thing as (5) except it is using relational and logical operators to identify a criteria. Anyone want to Google ‘%%’ and R and tell me what that does?</a:t>
            </a:r>
          </a:p>
        </p:txBody>
      </p:sp>
      <p:sp>
        <p:nvSpPr>
          <p:cNvPr id="4" name="Slide Number Placeholder 3"/>
          <p:cNvSpPr>
            <a:spLocks noGrp="1"/>
          </p:cNvSpPr>
          <p:nvPr>
            <p:ph type="sldNum" sz="quarter" idx="5"/>
          </p:nvPr>
        </p:nvSpPr>
        <p:spPr/>
        <p:txBody>
          <a:bodyPr/>
          <a:lstStyle/>
          <a:p>
            <a:fld id="{7156B45C-ED0F-984B-8F85-A06D8B471095}" type="slidenum">
              <a:rPr lang="en-US" smtClean="0"/>
              <a:t>11</a:t>
            </a:fld>
            <a:endParaRPr lang="en-US"/>
          </a:p>
        </p:txBody>
      </p:sp>
    </p:spTree>
    <p:extLst>
      <p:ext uri="{BB962C8B-B14F-4D97-AF65-F5344CB8AC3E}">
        <p14:creationId xmlns:p14="http://schemas.microsoft.com/office/powerpoint/2010/main" val="32511821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Conditional statements let you execute code…well…conditionally. For most languages, the conditional statement is the IF statement. IF statements use variables as well as relational and/or logical operators. They evaluate to a Boolean value (true or false). If the statement evaluates to true, then the code following the if statement is executed, otherwise it isn’t. If statements can be nested and usually come with an “else” clause which allows you to do something different if the statement evaluates to “false”.</a:t>
            </a:r>
          </a:p>
          <a:p>
            <a:endParaRPr lang="en-US" dirty="0"/>
          </a:p>
          <a:p>
            <a:r>
              <a:rPr lang="en-US" dirty="0"/>
              <a:t>Loops allow you to perform repetitive tasks, or access elements in data structures (e.g., lists, vectors, matrices). They can be nested. For example, to access matrix elements (rows &amp; columns) you would use one for loop nested in another (to access the row and column of an element). There are two dominant kinds of loops: For and While. The difference between the two is that in the case of “for” loops, we know how many times the loop will execute (for </a:t>
            </a:r>
            <a:r>
              <a:rPr lang="en-US" dirty="0" err="1"/>
              <a:t>i</a:t>
            </a:r>
            <a:r>
              <a:rPr lang="en-US" dirty="0"/>
              <a:t> = 1 to 100). While loops, on the other hand, run until some condition is met (i.e., while x &lt; 10). Which you use just depends on what information you have.</a:t>
            </a:r>
          </a:p>
          <a:p>
            <a:endParaRPr lang="en-US" dirty="0"/>
          </a:p>
          <a:p>
            <a:r>
              <a:rPr lang="en-US" dirty="0"/>
              <a:t>The trick to understanding conditional structures is to try to understand 1) the value of the loop variable(s) before the loop starts, 2) how values are updated in the loop and 3) what value makes the loop stop.  You want to get off the Ferris Wheel at some point! </a:t>
            </a:r>
          </a:p>
          <a:p>
            <a:endParaRPr lang="en-US" dirty="0"/>
          </a:p>
          <a:p>
            <a:r>
              <a:rPr lang="en-US" dirty="0"/>
              <a:t>Python introduces comprehensions which are loop-like structures that make traversing lists and dictionaries intuitive and easy. If you have to work with python code and don’t know about them, I suggest taking the time to learn.</a:t>
            </a:r>
          </a:p>
          <a:p>
            <a:endParaRPr lang="en-US" dirty="0"/>
          </a:p>
          <a:p>
            <a:r>
              <a:rPr lang="en-US" dirty="0"/>
              <a:t>You might see switch statements (not all languages have them). Switch statements let you execute code based on the value of a variable. They provide an easier-to-read alternative to nested IF statements. </a:t>
            </a:r>
          </a:p>
        </p:txBody>
      </p:sp>
      <p:sp>
        <p:nvSpPr>
          <p:cNvPr id="4" name="Slide Number Placeholder 3"/>
          <p:cNvSpPr>
            <a:spLocks noGrp="1"/>
          </p:cNvSpPr>
          <p:nvPr>
            <p:ph type="sldNum" sz="quarter" idx="5"/>
          </p:nvPr>
        </p:nvSpPr>
        <p:spPr/>
        <p:txBody>
          <a:bodyPr/>
          <a:lstStyle/>
          <a:p>
            <a:fld id="{7156B45C-ED0F-984B-8F85-A06D8B471095}" type="slidenum">
              <a:rPr lang="en-US" smtClean="0"/>
              <a:t>12</a:t>
            </a:fld>
            <a:endParaRPr lang="en-US"/>
          </a:p>
        </p:txBody>
      </p:sp>
    </p:spTree>
    <p:extLst>
      <p:ext uri="{BB962C8B-B14F-4D97-AF65-F5344CB8AC3E}">
        <p14:creationId xmlns:p14="http://schemas.microsoft.com/office/powerpoint/2010/main" val="11368177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some examples in Python. Don’t be afraid to use common sense here to take a stab at answering these questions.</a:t>
            </a:r>
          </a:p>
          <a:p>
            <a:endParaRPr lang="en-US" dirty="0"/>
          </a:p>
          <a:p>
            <a:pPr marL="228600" indent="-228600">
              <a:buFont typeface="+mj-lt"/>
              <a:buAutoNum type="arabicPeriod"/>
            </a:pPr>
            <a:r>
              <a:rPr lang="en-US" dirty="0"/>
              <a:t>For the if statement which sentence is going to print out? </a:t>
            </a:r>
          </a:p>
          <a:p>
            <a:pPr marL="228600" indent="-228600">
              <a:buFont typeface="+mj-lt"/>
              <a:buAutoNum type="arabicPeriod"/>
            </a:pPr>
            <a:r>
              <a:rPr lang="en-US" dirty="0"/>
              <a:t>The for loop will execute the print statement how many times.</a:t>
            </a:r>
          </a:p>
          <a:p>
            <a:pPr marL="228600" indent="-228600">
              <a:buFont typeface="+mj-lt"/>
              <a:buAutoNum type="arabicPeriod"/>
            </a:pPr>
            <a:r>
              <a:rPr lang="en-US" dirty="0"/>
              <a:t>This is an example of a list comprehension. Just note how intuitive the code is.</a:t>
            </a:r>
          </a:p>
          <a:p>
            <a:pPr marL="228600" indent="-228600">
              <a:buFont typeface="+mj-lt"/>
              <a:buAutoNum type="arabicPeriod"/>
            </a:pPr>
            <a:r>
              <a:rPr lang="en-US" dirty="0"/>
              <a:t>This is a while statement. How many times will it execute?</a:t>
            </a:r>
          </a:p>
          <a:p>
            <a:pPr marL="228600" indent="-228600">
              <a:buFont typeface="+mj-lt"/>
              <a:buAutoNum type="arabicPeriod"/>
            </a:pPr>
            <a:endParaRPr lang="en-US" dirty="0"/>
          </a:p>
          <a:p>
            <a:r>
              <a:rPr lang="en-US" dirty="0"/>
              <a:t>Can anyone tell me what is really important to include inside the while loop?</a:t>
            </a:r>
          </a:p>
          <a:p>
            <a:r>
              <a:rPr lang="en-US" dirty="0"/>
              <a:t>ANSWER: make sure you are changing the value of your looping variable. Also make sure that you will eventually meet the stopping criteria for the loop!</a:t>
            </a:r>
          </a:p>
          <a:p>
            <a:endParaRPr lang="en-US" dirty="0"/>
          </a:p>
          <a:p>
            <a:r>
              <a:rPr lang="en-US" dirty="0"/>
              <a:t>Would you want to define the variable you are checking inside the while loop?</a:t>
            </a:r>
          </a:p>
          <a:p>
            <a:r>
              <a:rPr lang="en-US" dirty="0"/>
              <a:t>ANSWER: </a:t>
            </a:r>
            <a:r>
              <a:rPr lang="en-US" dirty="0" err="1"/>
              <a:t>Nopity</a:t>
            </a:r>
            <a:r>
              <a:rPr lang="en-US" dirty="0"/>
              <a:t>, nope, nope, nope. If you do that, it is very likely you will never meet the condition you are checking. And while endless love is romantic, endless loops are not.</a:t>
            </a:r>
          </a:p>
        </p:txBody>
      </p:sp>
      <p:sp>
        <p:nvSpPr>
          <p:cNvPr id="4" name="Slide Number Placeholder 3"/>
          <p:cNvSpPr>
            <a:spLocks noGrp="1"/>
          </p:cNvSpPr>
          <p:nvPr>
            <p:ph type="sldNum" sz="quarter" idx="5"/>
          </p:nvPr>
        </p:nvSpPr>
        <p:spPr/>
        <p:txBody>
          <a:bodyPr/>
          <a:lstStyle/>
          <a:p>
            <a:fld id="{7156B45C-ED0F-984B-8F85-A06D8B471095}" type="slidenum">
              <a:rPr lang="en-US" smtClean="0"/>
              <a:t>13</a:t>
            </a:fld>
            <a:endParaRPr lang="en-US"/>
          </a:p>
        </p:txBody>
      </p:sp>
    </p:spTree>
    <p:extLst>
      <p:ext uri="{BB962C8B-B14F-4D97-AF65-F5344CB8AC3E}">
        <p14:creationId xmlns:p14="http://schemas.microsoft.com/office/powerpoint/2010/main" val="28523477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Functions let you reduce repetitive code. Almost all basic tasks in programming are going to involve functions. One rule of thumb suggests that you should put code into a function if it is repeated more than two times. </a:t>
            </a:r>
          </a:p>
          <a:p>
            <a:endParaRPr lang="en-US" dirty="0"/>
          </a:p>
          <a:p>
            <a:r>
              <a:rPr lang="en-US" dirty="0"/>
              <a:t>There are two broad types of functions:  pre-defined and user-defined. Pre-defined functions are either provided as part of the core language or available through a library that can be called. User-defined functions are just that, defined by a user. </a:t>
            </a:r>
          </a:p>
          <a:p>
            <a:endParaRPr lang="en-US" dirty="0"/>
          </a:p>
          <a:p>
            <a:r>
              <a:rPr lang="en-US" dirty="0"/>
              <a:t>Pre-defined functions should have documentation associated with them. This documentation should tell you the types of input the function expects, what it returns and generally what it does. Important to remember is that a function may be flexible and accept different types of input. This may have an impact on what the function returns or how it behaves.</a:t>
            </a:r>
          </a:p>
          <a:p>
            <a:endParaRPr lang="en-US" dirty="0"/>
          </a:p>
          <a:p>
            <a:r>
              <a:rPr lang="en-US" dirty="0"/>
              <a:t>User-defined functions are another story…they may be documented using comments and self-documentation (variable names are human-readable) OR you may feel that migraine setting in….</a:t>
            </a:r>
          </a:p>
        </p:txBody>
      </p:sp>
      <p:sp>
        <p:nvSpPr>
          <p:cNvPr id="4" name="Slide Number Placeholder 3"/>
          <p:cNvSpPr>
            <a:spLocks noGrp="1"/>
          </p:cNvSpPr>
          <p:nvPr>
            <p:ph type="sldNum" sz="quarter" idx="5"/>
          </p:nvPr>
        </p:nvSpPr>
        <p:spPr/>
        <p:txBody>
          <a:bodyPr/>
          <a:lstStyle/>
          <a:p>
            <a:fld id="{7156B45C-ED0F-984B-8F85-A06D8B471095}" type="slidenum">
              <a:rPr lang="en-US" smtClean="0"/>
              <a:t>14</a:t>
            </a:fld>
            <a:endParaRPr lang="en-US"/>
          </a:p>
        </p:txBody>
      </p:sp>
    </p:spTree>
    <p:extLst>
      <p:ext uri="{BB962C8B-B14F-4D97-AF65-F5344CB8AC3E}">
        <p14:creationId xmlns:p14="http://schemas.microsoft.com/office/powerpoint/2010/main" val="27242316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do you need to know about functions?</a:t>
            </a:r>
          </a:p>
          <a:p>
            <a:endParaRPr lang="en-US" dirty="0"/>
          </a:p>
          <a:p>
            <a:r>
              <a:rPr lang="en-US" dirty="0"/>
              <a:t>Functions may take input, if so… you should figure out…</a:t>
            </a:r>
          </a:p>
          <a:p>
            <a:pPr marL="171450" indent="-171450">
              <a:buFont typeface="Arial" panose="020B0604020202020204" pitchFamily="34" charset="0"/>
              <a:buChar char="•"/>
            </a:pPr>
            <a:r>
              <a:rPr lang="en-US" dirty="0"/>
              <a:t>Function inputs called parameters</a:t>
            </a:r>
          </a:p>
          <a:p>
            <a:pPr marL="171450" indent="-171450">
              <a:buFont typeface="Arial" panose="020B0604020202020204" pitchFamily="34" charset="0"/>
              <a:buChar char="•"/>
            </a:pPr>
            <a:r>
              <a:rPr lang="en-US" dirty="0"/>
              <a:t>Optional inputs usually have default values which you should be aware of.</a:t>
            </a:r>
          </a:p>
          <a:p>
            <a:endParaRPr lang="en-US" dirty="0"/>
          </a:p>
          <a:p>
            <a:r>
              <a:rPr lang="en-US" dirty="0"/>
              <a:t>Functions sometimes produce output, .. You should figure out …</a:t>
            </a:r>
          </a:p>
          <a:p>
            <a:endParaRPr lang="en-US" dirty="0"/>
          </a:p>
          <a:p>
            <a:r>
              <a:rPr lang="en-US" dirty="0"/>
              <a:t>Well-written functions generally perform one discrete task or set of related tasks. </a:t>
            </a:r>
          </a:p>
          <a:p>
            <a:endParaRPr lang="en-US" dirty="0"/>
          </a:p>
          <a:p>
            <a:r>
              <a:rPr lang="en-US" dirty="0"/>
              <a:t>Additional questions you might try to answer…</a:t>
            </a:r>
          </a:p>
        </p:txBody>
      </p:sp>
      <p:sp>
        <p:nvSpPr>
          <p:cNvPr id="4" name="Slide Number Placeholder 3"/>
          <p:cNvSpPr>
            <a:spLocks noGrp="1"/>
          </p:cNvSpPr>
          <p:nvPr>
            <p:ph type="sldNum" sz="quarter" idx="5"/>
          </p:nvPr>
        </p:nvSpPr>
        <p:spPr/>
        <p:txBody>
          <a:bodyPr/>
          <a:lstStyle/>
          <a:p>
            <a:fld id="{7156B45C-ED0F-984B-8F85-A06D8B471095}" type="slidenum">
              <a:rPr lang="en-US" smtClean="0"/>
              <a:t>15</a:t>
            </a:fld>
            <a:endParaRPr lang="en-US"/>
          </a:p>
        </p:txBody>
      </p:sp>
    </p:spTree>
    <p:extLst>
      <p:ext uri="{BB962C8B-B14F-4D97-AF65-F5344CB8AC3E}">
        <p14:creationId xmlns:p14="http://schemas.microsoft.com/office/powerpoint/2010/main" val="29429065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Identify the input(s), output(s) for each of these functions. Guess what this function might do. What do you do if you don’t know what it does? Look it up in the documentation!</a:t>
            </a:r>
          </a:p>
          <a:p>
            <a:endParaRPr lang="en-US" dirty="0"/>
          </a:p>
          <a:p>
            <a:pPr marL="228600" indent="-228600">
              <a:buAutoNum type="arabicPeriod"/>
            </a:pPr>
            <a:r>
              <a:rPr lang="en-US" dirty="0"/>
              <a:t>inputs: ”</a:t>
            </a:r>
            <a:r>
              <a:rPr lang="en-US" dirty="0" err="1"/>
              <a:t>strings.ps</a:t>
            </a:r>
            <a:r>
              <a:rPr lang="en-US" dirty="0"/>
              <a:t>” and “family”, no outputs, generates a postscript file. Without context, I might wonder what it makes a postscript file of.</a:t>
            </a:r>
          </a:p>
          <a:p>
            <a:pPr marL="228600" indent="-228600">
              <a:buAutoNum type="arabicPeriod"/>
            </a:pPr>
            <a:r>
              <a:rPr lang="en-US" dirty="0"/>
              <a:t>Input, a list of values, outputs: one is “space” the other “time”. Function probably sorts those lists. I would look up the sort function to find out what the TRUE is doing in the sort call used to for “time”</a:t>
            </a:r>
          </a:p>
          <a:p>
            <a:pPr marL="228600" indent="-228600">
              <a:buAutoNum type="arabicPeriod"/>
            </a:pPr>
            <a:r>
              <a:rPr lang="en-US" dirty="0"/>
              <a:t>Input is “</a:t>
            </a:r>
            <a:r>
              <a:rPr lang="en-US" dirty="0" err="1"/>
              <a:t>bty</a:t>
            </a:r>
            <a:r>
              <a:rPr lang="en-US" dirty="0"/>
              <a:t>”, but would need to look up function to identify what it is doing.</a:t>
            </a:r>
          </a:p>
          <a:p>
            <a:pPr marL="228600" indent="-228600">
              <a:buAutoNum type="arabicPeriod"/>
            </a:pPr>
            <a:r>
              <a:rPr lang="en-US" dirty="0"/>
              <a:t>Many inputs, two lists defined earlier, space and time, log= parameter, </a:t>
            </a:r>
            <a:r>
              <a:rPr lang="en-US" dirty="0" err="1"/>
              <a:t>pch</a:t>
            </a:r>
            <a:r>
              <a:rPr lang="en-US" dirty="0"/>
              <a:t>, </a:t>
            </a:r>
            <a:r>
              <a:rPr lang="en-US" dirty="0" err="1"/>
              <a:t>xlab</a:t>
            </a:r>
            <a:r>
              <a:rPr lang="en-US" dirty="0"/>
              <a:t>, </a:t>
            </a:r>
            <a:r>
              <a:rPr lang="en-US" dirty="0" err="1"/>
              <a:t>ylab</a:t>
            </a:r>
            <a:r>
              <a:rPr lang="en-US" dirty="0"/>
              <a:t>.  The function probably plots space and time, </a:t>
            </a:r>
            <a:r>
              <a:rPr lang="en-US" dirty="0" err="1"/>
              <a:t>xlab</a:t>
            </a:r>
            <a:r>
              <a:rPr lang="en-US" dirty="0"/>
              <a:t> and </a:t>
            </a:r>
            <a:r>
              <a:rPr lang="en-US" dirty="0" err="1"/>
              <a:t>ylab</a:t>
            </a:r>
            <a:r>
              <a:rPr lang="en-US" dirty="0"/>
              <a:t> provide axis labels, but I would need to look up log= and </a:t>
            </a:r>
            <a:r>
              <a:rPr lang="en-US" dirty="0" err="1"/>
              <a:t>pch</a:t>
            </a:r>
            <a:r>
              <a:rPr lang="en-US" dirty="0"/>
              <a:t>=</a:t>
            </a:r>
          </a:p>
          <a:p>
            <a:pPr marL="228600" indent="-228600">
              <a:buAutoNum type="arabicPeriod"/>
            </a:pPr>
            <a:r>
              <a:rPr lang="en-US" dirty="0"/>
              <a:t>This function is interesting because it has neither inputs nor outputs. I would need to look up what this does.</a:t>
            </a:r>
          </a:p>
          <a:p>
            <a:pPr marL="228600" indent="-228600">
              <a:buAutoNum type="arabicPeriod"/>
            </a:pPr>
            <a:endParaRPr lang="en-US" dirty="0"/>
          </a:p>
          <a:p>
            <a:pPr marL="228600" indent="-228600">
              <a:buAutoNum type="arabicPeriod"/>
            </a:pPr>
            <a:endParaRPr lang="en-US" dirty="0"/>
          </a:p>
          <a:p>
            <a:pPr marL="228600" indent="-228600">
              <a:buAutoNum type="arabicPeriod"/>
            </a:pPr>
            <a:endParaRPr lang="en-US" dirty="0"/>
          </a:p>
        </p:txBody>
      </p:sp>
      <p:sp>
        <p:nvSpPr>
          <p:cNvPr id="4" name="Slide Number Placeholder 3"/>
          <p:cNvSpPr>
            <a:spLocks noGrp="1"/>
          </p:cNvSpPr>
          <p:nvPr>
            <p:ph type="sldNum" sz="quarter" idx="5"/>
          </p:nvPr>
        </p:nvSpPr>
        <p:spPr/>
        <p:txBody>
          <a:bodyPr/>
          <a:lstStyle/>
          <a:p>
            <a:fld id="{7156B45C-ED0F-984B-8F85-A06D8B471095}" type="slidenum">
              <a:rPr lang="en-US" smtClean="0"/>
              <a:t>16</a:t>
            </a:fld>
            <a:endParaRPr lang="en-US"/>
          </a:p>
        </p:txBody>
      </p:sp>
    </p:spTree>
    <p:extLst>
      <p:ext uri="{BB962C8B-B14F-4D97-AF65-F5344CB8AC3E}">
        <p14:creationId xmlns:p14="http://schemas.microsoft.com/office/powerpoint/2010/main" val="1897682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Look at these 3 user-defined functions. All 3 of them do the same thing.</a:t>
            </a:r>
          </a:p>
          <a:p>
            <a:endParaRPr lang="en-US" dirty="0"/>
          </a:p>
          <a:p>
            <a:r>
              <a:rPr lang="en-US" dirty="0"/>
              <a:t>Say you were told you had to choose one of these functions and report what the function did.  Which would you choose? 1, 2 or 3. Intuitively which one feels the most readable?</a:t>
            </a:r>
          </a:p>
          <a:p>
            <a:endParaRPr lang="en-US" dirty="0"/>
          </a:p>
          <a:p>
            <a:r>
              <a:rPr lang="en-US" dirty="0"/>
              <a:t>What makes it readable? </a:t>
            </a:r>
          </a:p>
          <a:p>
            <a:endParaRPr lang="en-US" dirty="0"/>
          </a:p>
          <a:p>
            <a:r>
              <a:rPr lang="en-US" dirty="0"/>
              <a:t>Most people choose 3, but maybe you didn’t. However, this does highlight that sometimes what is easy to write is not easy to read and vice versa. This is why reading other people’s code is hard. There are a lot of different ways to write the same code. </a:t>
            </a:r>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7156B45C-ED0F-984B-8F85-A06D8B471095}" type="slidenum">
              <a:rPr lang="en-US" smtClean="0"/>
              <a:t>17</a:t>
            </a:fld>
            <a:endParaRPr lang="en-US"/>
          </a:p>
        </p:txBody>
      </p:sp>
    </p:spTree>
    <p:extLst>
      <p:ext uri="{BB962C8B-B14F-4D97-AF65-F5344CB8AC3E}">
        <p14:creationId xmlns:p14="http://schemas.microsoft.com/office/powerpoint/2010/main" val="41526256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 last thing I want to cover is Object-oriented code. Object-oriented programming (OOP) is a popular style of programming which can make development for certain tasks much simpler. Before I describe it in more detail here’s some lingo…</a:t>
            </a:r>
          </a:p>
          <a:p>
            <a:endParaRPr lang="en-US" dirty="0"/>
          </a:p>
          <a:p>
            <a:r>
              <a:rPr lang="en-US" dirty="0"/>
              <a:t>At the center of OOP is the class, which is an encapsulation of properties (data or variables) and methods (functions) that are associated with the class. OOP promotes abstraction. That sounds fancy, what does that mean? Saturday mornings are Smoothie Time in our house. We have a </a:t>
            </a:r>
            <a:r>
              <a:rPr lang="en-US" dirty="0" err="1"/>
              <a:t>Blendtech</a:t>
            </a:r>
            <a:r>
              <a:rPr lang="en-US" dirty="0"/>
              <a:t> blender into which we throw our smoothie ingredients of choice and some ice and hit the smoothie button.  The blender has some internal mechanisms and logic for running in “smoothie mode”. I don’t have to understand anything about it beyond hitting the little button with the picture of a smoothie on it. That is abstraction in a nutshell. OOP allows abstraction through code.  It is a way to control what the user needs to understand in order to use the code.</a:t>
            </a:r>
          </a:p>
          <a:p>
            <a:endParaRPr lang="en-US" dirty="0"/>
          </a:p>
          <a:p>
            <a:r>
              <a:rPr lang="en-US" dirty="0"/>
              <a:t>Another key value of OOP is that it allows inheritance. This means you can define a base class (e.g. vehicle) which has basic properties and methods. These properties and methods can then be inherited by advanced classes (e.g. truck inherits from vehicle). You might encounter class files, but you will definitely encounter code that instantiates a class (i.e., creates an object), sets properties and calls methods. </a:t>
            </a:r>
          </a:p>
          <a:p>
            <a:endParaRPr lang="en-US" dirty="0"/>
          </a:p>
          <a:p>
            <a:r>
              <a:rPr lang="en-US" dirty="0"/>
              <a:t>Let’s look at an example of a class definition (which you may or may not ever have to deal with) and the use of the class in some code.</a:t>
            </a:r>
          </a:p>
        </p:txBody>
      </p:sp>
      <p:sp>
        <p:nvSpPr>
          <p:cNvPr id="4" name="Slide Number Placeholder 3"/>
          <p:cNvSpPr>
            <a:spLocks noGrp="1"/>
          </p:cNvSpPr>
          <p:nvPr>
            <p:ph type="sldNum" sz="quarter" idx="5"/>
          </p:nvPr>
        </p:nvSpPr>
        <p:spPr/>
        <p:txBody>
          <a:bodyPr/>
          <a:lstStyle/>
          <a:p>
            <a:fld id="{7156B45C-ED0F-984B-8F85-A06D8B471095}" type="slidenum">
              <a:rPr lang="en-US" smtClean="0"/>
              <a:t>18</a:t>
            </a:fld>
            <a:endParaRPr lang="en-US"/>
          </a:p>
        </p:txBody>
      </p:sp>
    </p:spTree>
    <p:extLst>
      <p:ext uri="{BB962C8B-B14F-4D97-AF65-F5344CB8AC3E}">
        <p14:creationId xmlns:p14="http://schemas.microsoft.com/office/powerpoint/2010/main" val="32443132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left side shows the class definition of the beetle object.</a:t>
            </a:r>
          </a:p>
          <a:p>
            <a:pPr marL="228600" indent="-228600">
              <a:buFont typeface="+mj-lt"/>
              <a:buAutoNum type="arabicPeriod"/>
            </a:pPr>
            <a:r>
              <a:rPr lang="en-US" dirty="0"/>
              <a:t>Our class is called “Beetle”</a:t>
            </a:r>
          </a:p>
          <a:p>
            <a:pPr marL="228600" indent="-228600">
              <a:buFont typeface="+mj-lt"/>
              <a:buAutoNum type="arabicPeriod"/>
            </a:pPr>
            <a:r>
              <a:rPr lang="en-US" dirty="0"/>
              <a:t>We set species in the class.</a:t>
            </a:r>
          </a:p>
          <a:p>
            <a:pPr marL="228600" indent="-228600">
              <a:buFont typeface="+mj-lt"/>
              <a:buAutoNum type="arabicPeriod"/>
            </a:pPr>
            <a:r>
              <a:rPr lang="en-US" dirty="0"/>
              <a:t>We have an initialization function (all classes have this). This is any code that should be run wen we instantiate (create) an instance of the class (create an object). We initialize 4 additional properties of the beetle: name, age, color and loc (location).</a:t>
            </a:r>
          </a:p>
          <a:p>
            <a:pPr marL="228600" indent="-228600">
              <a:buFont typeface="+mj-lt"/>
              <a:buAutoNum type="arabicPeriod"/>
            </a:pPr>
            <a:r>
              <a:rPr lang="en-US" dirty="0"/>
              <a:t>Then we have 4 methods: description which returns a description of the beetle, speak which makes our beetle “speak”, move which changes the location of our beetle and </a:t>
            </a:r>
            <a:r>
              <a:rPr lang="en-US" dirty="0" err="1"/>
              <a:t>showpath</a:t>
            </a:r>
            <a:r>
              <a:rPr lang="en-US" dirty="0"/>
              <a:t> which will visualize all the places our little beetle has traveled (when we have used the loc method).</a:t>
            </a:r>
          </a:p>
          <a:p>
            <a:endParaRPr lang="en-US" dirty="0"/>
          </a:p>
          <a:p>
            <a:r>
              <a:rPr lang="en-US" dirty="0"/>
              <a:t>The code on the right shows how to:</a:t>
            </a:r>
          </a:p>
          <a:p>
            <a:pPr marL="228600" indent="-228600">
              <a:buFont typeface="+mj-lt"/>
              <a:buAutoNum type="arabicPeriod"/>
            </a:pPr>
            <a:r>
              <a:rPr lang="en-US" dirty="0"/>
              <a:t>initialize an instance of the object</a:t>
            </a:r>
          </a:p>
          <a:p>
            <a:pPr marL="228600" indent="-228600">
              <a:buFont typeface="+mj-lt"/>
              <a:buAutoNum type="arabicPeriod"/>
            </a:pPr>
            <a:r>
              <a:rPr lang="en-US" dirty="0"/>
              <a:t>call the move method</a:t>
            </a:r>
          </a:p>
          <a:p>
            <a:pPr marL="228600" indent="-228600">
              <a:buFont typeface="+mj-lt"/>
              <a:buAutoNum type="arabicPeriod"/>
            </a:pPr>
            <a:r>
              <a:rPr lang="en-US" dirty="0"/>
              <a:t>Call the </a:t>
            </a:r>
            <a:r>
              <a:rPr lang="en-US" dirty="0" err="1"/>
              <a:t>showpath</a:t>
            </a:r>
            <a:r>
              <a:rPr lang="en-US" dirty="0"/>
              <a:t> method – what is a small difference between move() and </a:t>
            </a:r>
            <a:r>
              <a:rPr lang="en-US" dirty="0" err="1"/>
              <a:t>showpath</a:t>
            </a:r>
            <a:r>
              <a:rPr lang="en-US" dirty="0"/>
              <a:t>()?</a:t>
            </a:r>
          </a:p>
          <a:p>
            <a:pPr marL="228600" indent="-228600">
              <a:buFont typeface="+mj-lt"/>
              <a:buAutoNum type="arabicPeriod"/>
            </a:pPr>
            <a:r>
              <a:rPr lang="en-US" dirty="0"/>
              <a:t>Change the species associated with </a:t>
            </a:r>
            <a:r>
              <a:rPr lang="en-US" dirty="0" err="1"/>
              <a:t>my_beetle</a:t>
            </a:r>
            <a:endParaRPr lang="en-US" dirty="0"/>
          </a:p>
          <a:p>
            <a:pPr marL="228600" indent="-228600">
              <a:buFont typeface="+mj-lt"/>
              <a:buAutoNum type="arabicPeriod"/>
            </a:pPr>
            <a:endParaRPr lang="en-US" dirty="0"/>
          </a:p>
          <a:p>
            <a:pPr marL="228600" indent="-228600">
              <a:buFont typeface="+mj-lt"/>
              <a:buAutoNum type="arabicPeriod"/>
            </a:pPr>
            <a:endParaRPr lang="en-US" dirty="0"/>
          </a:p>
          <a:p>
            <a:pPr marL="228600" indent="-228600">
              <a:buFont typeface="+mj-lt"/>
              <a:buAutoNum type="arabicPeriod"/>
            </a:pPr>
            <a:endParaRPr lang="en-US" dirty="0"/>
          </a:p>
        </p:txBody>
      </p:sp>
      <p:sp>
        <p:nvSpPr>
          <p:cNvPr id="4" name="Slide Number Placeholder 3"/>
          <p:cNvSpPr>
            <a:spLocks noGrp="1"/>
          </p:cNvSpPr>
          <p:nvPr>
            <p:ph type="sldNum" sz="quarter" idx="5"/>
          </p:nvPr>
        </p:nvSpPr>
        <p:spPr/>
        <p:txBody>
          <a:bodyPr/>
          <a:lstStyle/>
          <a:p>
            <a:fld id="{7156B45C-ED0F-984B-8F85-A06D8B471095}" type="slidenum">
              <a:rPr lang="en-US" smtClean="0"/>
              <a:t>19</a:t>
            </a:fld>
            <a:endParaRPr lang="en-US"/>
          </a:p>
        </p:txBody>
      </p:sp>
    </p:spTree>
    <p:extLst>
      <p:ext uri="{BB962C8B-B14F-4D97-AF65-F5344CB8AC3E}">
        <p14:creationId xmlns:p14="http://schemas.microsoft.com/office/powerpoint/2010/main" val="17774254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name is Selene Schmittling and I’m a PhD student in the Department of Electrical and Computer Engineering. I am a consultant for the Data Visualization Services Department in the NCSU Library system. I am also a wife and mother to multiple organisms: including an interesting and generally-lovable 19-year-old, and two cats. Previously, I have also nurtured a cavy, an anole and a Hercules Beetle named Sonic.</a:t>
            </a:r>
          </a:p>
          <a:p>
            <a:endParaRPr lang="en-US" dirty="0"/>
          </a:p>
          <a:p>
            <a:endParaRPr lang="en-US" dirty="0"/>
          </a:p>
          <a:p>
            <a:br>
              <a:rPr lang="en-US" dirty="0"/>
            </a:b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7156B45C-ED0F-984B-8F85-A06D8B471095}" type="slidenum">
              <a:rPr lang="en-US" smtClean="0"/>
              <a:t>2</a:t>
            </a:fld>
            <a:endParaRPr lang="en-US"/>
          </a:p>
        </p:txBody>
      </p:sp>
    </p:spTree>
    <p:extLst>
      <p:ext uri="{BB962C8B-B14F-4D97-AF65-F5344CB8AC3E}">
        <p14:creationId xmlns:p14="http://schemas.microsoft.com/office/powerpoint/2010/main" val="71084035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Thank you for attending this Workshop!</a:t>
            </a:r>
          </a:p>
          <a:p>
            <a:pPr marL="0" indent="0">
              <a:buNone/>
            </a:pPr>
            <a:endParaRPr lang="en-US" dirty="0"/>
          </a:p>
          <a:p>
            <a:pPr marL="0" indent="0">
              <a:buNone/>
            </a:pPr>
            <a:r>
              <a:rPr lang="en-US" dirty="0"/>
              <a:t>Also, thanks to the NCSU Library’s Peer Scholars’ program for providing me with an opportunity to give it.</a:t>
            </a:r>
          </a:p>
          <a:p>
            <a:pPr marL="0" indent="0">
              <a:buNone/>
            </a:pPr>
            <a:endParaRPr lang="en-US" dirty="0"/>
          </a:p>
          <a:p>
            <a:pPr marL="0" indent="0">
              <a:buNone/>
            </a:pPr>
            <a:r>
              <a:rPr lang="en-US"/>
              <a:t>And…</a:t>
            </a:r>
            <a:endParaRPr lang="en-US" dirty="0"/>
          </a:p>
        </p:txBody>
      </p:sp>
      <p:sp>
        <p:nvSpPr>
          <p:cNvPr id="4" name="Slide Number Placeholder 3"/>
          <p:cNvSpPr>
            <a:spLocks noGrp="1"/>
          </p:cNvSpPr>
          <p:nvPr>
            <p:ph type="sldNum" sz="quarter" idx="5"/>
          </p:nvPr>
        </p:nvSpPr>
        <p:spPr/>
        <p:txBody>
          <a:bodyPr/>
          <a:lstStyle/>
          <a:p>
            <a:fld id="{7156B45C-ED0F-984B-8F85-A06D8B471095}" type="slidenum">
              <a:rPr lang="en-US" smtClean="0"/>
              <a:t>21</a:t>
            </a:fld>
            <a:endParaRPr lang="en-US"/>
          </a:p>
        </p:txBody>
      </p:sp>
    </p:spTree>
    <p:extLst>
      <p:ext uri="{BB962C8B-B14F-4D97-AF65-F5344CB8AC3E}">
        <p14:creationId xmlns:p14="http://schemas.microsoft.com/office/powerpoint/2010/main" val="95086645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put a link to this document below the video.</a:t>
            </a:r>
          </a:p>
        </p:txBody>
      </p:sp>
      <p:sp>
        <p:nvSpPr>
          <p:cNvPr id="4" name="Slide Number Placeholder 3"/>
          <p:cNvSpPr>
            <a:spLocks noGrp="1"/>
          </p:cNvSpPr>
          <p:nvPr>
            <p:ph type="sldNum" sz="quarter" idx="5"/>
          </p:nvPr>
        </p:nvSpPr>
        <p:spPr/>
        <p:txBody>
          <a:bodyPr/>
          <a:lstStyle/>
          <a:p>
            <a:fld id="{7156B45C-ED0F-984B-8F85-A06D8B471095}" type="slidenum">
              <a:rPr lang="en-US" smtClean="0"/>
              <a:t>22</a:t>
            </a:fld>
            <a:endParaRPr lang="en-US"/>
          </a:p>
        </p:txBody>
      </p:sp>
    </p:spTree>
    <p:extLst>
      <p:ext uri="{BB962C8B-B14F-4D97-AF65-F5344CB8AC3E}">
        <p14:creationId xmlns:p14="http://schemas.microsoft.com/office/powerpoint/2010/main" val="42230945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designed this workshop because, increasingly, I find myself interacting with people from diverse professional backgrounds who have to use and modify computer code without any requisite background. Frequently, they are using code that was generated by people who also didn’t have solid programming experience!</a:t>
            </a:r>
          </a:p>
          <a:p>
            <a:endParaRPr lang="en-US" dirty="0"/>
          </a:p>
          <a:p>
            <a:r>
              <a:rPr lang="en-US" dirty="0"/>
              <a:t>While resources abound to learn programming, it can still be frustrating without a high level understanding of core principals of understanding code and how computers interact with code in general. This workshop is designed to provide some of that.</a:t>
            </a:r>
          </a:p>
          <a:p>
            <a:endParaRPr lang="en-US" dirty="0"/>
          </a:p>
          <a:p>
            <a:r>
              <a:rPr lang="en-US" dirty="0"/>
              <a:t>By the end of the Workshop…</a:t>
            </a:r>
          </a:p>
          <a:p>
            <a:endParaRPr lang="en-US" dirty="0"/>
          </a:p>
          <a:p>
            <a:r>
              <a:rPr lang="en-US" dirty="0"/>
              <a:t>This Workshop is not language specific, but we’ll look at examples in MATLAB, Python and R. The main take away should be: if I need to work in &lt; fill in the name of a programming language&gt; these are the things I should work to recognize and understand in this language to make my program work.</a:t>
            </a:r>
          </a:p>
          <a:p>
            <a:endParaRPr lang="en-US" dirty="0"/>
          </a:p>
        </p:txBody>
      </p:sp>
      <p:sp>
        <p:nvSpPr>
          <p:cNvPr id="4" name="Slide Number Placeholder 3"/>
          <p:cNvSpPr>
            <a:spLocks noGrp="1"/>
          </p:cNvSpPr>
          <p:nvPr>
            <p:ph type="sldNum" sz="quarter" idx="5"/>
          </p:nvPr>
        </p:nvSpPr>
        <p:spPr/>
        <p:txBody>
          <a:bodyPr/>
          <a:lstStyle/>
          <a:p>
            <a:fld id="{7156B45C-ED0F-984B-8F85-A06D8B471095}" type="slidenum">
              <a:rPr lang="en-US" smtClean="0"/>
              <a:t>3</a:t>
            </a:fld>
            <a:endParaRPr lang="en-US"/>
          </a:p>
        </p:txBody>
      </p:sp>
    </p:spTree>
    <p:extLst>
      <p:ext uri="{BB962C8B-B14F-4D97-AF65-F5344CB8AC3E}">
        <p14:creationId xmlns:p14="http://schemas.microsoft.com/office/powerpoint/2010/main" val="39966779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not just you.</a:t>
            </a:r>
          </a:p>
          <a:p>
            <a:endParaRPr lang="en-US" dirty="0"/>
          </a:p>
          <a:p>
            <a:r>
              <a:rPr lang="en-US" dirty="0"/>
              <a:t>As these cartoons suggest, reading other people’s code is dreaded by people who do this for a living. </a:t>
            </a:r>
          </a:p>
          <a:p>
            <a:endParaRPr lang="en-US" dirty="0"/>
          </a:p>
          <a:p>
            <a:r>
              <a:rPr lang="en-US" dirty="0"/>
              <a:t>It used to be “computational literacy” meant being familiar with software associated with a given field. These days people from diverse backgrounds are finding that “computer literacy” now includes being able to understand and implement code in a variety of languages. </a:t>
            </a:r>
          </a:p>
          <a:p>
            <a:endParaRPr lang="en-US" dirty="0"/>
          </a:p>
          <a:p>
            <a:r>
              <a:rPr lang="en-US" dirty="0"/>
              <a:t>In biological fields, sociology and psychology, data analysis is increasingly being done in open-source environments, like R or Python, that require some coding experience. Alternatively, you might encounter equipment that runs through the use of coded scripts. My husband’s company was recently given some equipment to try that was run using python scripts. While a graphical user-interface provided functionality, to use the instrument for unique experiments, python scripts had to be written. </a:t>
            </a:r>
          </a:p>
        </p:txBody>
      </p:sp>
      <p:sp>
        <p:nvSpPr>
          <p:cNvPr id="4" name="Slide Number Placeholder 3"/>
          <p:cNvSpPr>
            <a:spLocks noGrp="1"/>
          </p:cNvSpPr>
          <p:nvPr>
            <p:ph type="sldNum" sz="quarter" idx="5"/>
          </p:nvPr>
        </p:nvSpPr>
        <p:spPr/>
        <p:txBody>
          <a:bodyPr/>
          <a:lstStyle/>
          <a:p>
            <a:fld id="{7156B45C-ED0F-984B-8F85-A06D8B471095}" type="slidenum">
              <a:rPr lang="en-US" smtClean="0"/>
              <a:t>4</a:t>
            </a:fld>
            <a:endParaRPr lang="en-US"/>
          </a:p>
        </p:txBody>
      </p:sp>
    </p:spTree>
    <p:extLst>
      <p:ext uri="{BB962C8B-B14F-4D97-AF65-F5344CB8AC3E}">
        <p14:creationId xmlns:p14="http://schemas.microsoft.com/office/powerpoint/2010/main" val="15220051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where do you start? First, if someone hands you code, ask these questions.  </a:t>
            </a:r>
          </a:p>
          <a:p>
            <a:endParaRPr lang="en-US" dirty="0"/>
          </a:p>
          <a:p>
            <a:r>
              <a:rPr lang="en-US" dirty="0"/>
              <a:t>If you get code from the web or a book, then read any descriptions available (references, readme files, etc.) and try to answer these same questions.</a:t>
            </a:r>
          </a:p>
          <a:p>
            <a:endParaRPr lang="en-US" dirty="0"/>
          </a:p>
          <a:p>
            <a:r>
              <a:rPr lang="en-US" dirty="0"/>
              <a:t>You attack reading code in a similar fashion to reading scientific papers. High-level first then in detail. This means don’t try to understand what the code is doing initially, just familiarize yourself with the terrain. Look at what libraries are required, if any; comments and variable names (do they provide you with information?). Note if the code broken up in a particular way or if code is repeated.</a:t>
            </a:r>
          </a:p>
        </p:txBody>
      </p:sp>
      <p:sp>
        <p:nvSpPr>
          <p:cNvPr id="4" name="Slide Number Placeholder 3"/>
          <p:cNvSpPr>
            <a:spLocks noGrp="1"/>
          </p:cNvSpPr>
          <p:nvPr>
            <p:ph type="sldNum" sz="quarter" idx="5"/>
          </p:nvPr>
        </p:nvSpPr>
        <p:spPr/>
        <p:txBody>
          <a:bodyPr/>
          <a:lstStyle/>
          <a:p>
            <a:fld id="{7156B45C-ED0F-984B-8F85-A06D8B471095}" type="slidenum">
              <a:rPr lang="en-US" smtClean="0"/>
              <a:t>5</a:t>
            </a:fld>
            <a:endParaRPr lang="en-US"/>
          </a:p>
        </p:txBody>
      </p:sp>
    </p:spTree>
    <p:extLst>
      <p:ext uri="{BB962C8B-B14F-4D97-AF65-F5344CB8AC3E}">
        <p14:creationId xmlns:p14="http://schemas.microsoft.com/office/powerpoint/2010/main" val="11115716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type refers to the form of variables available in your language. It is related to how the value is stored in the computer. Being familiar with datatypes is important, particularly when you are importing data or performing operations on data.</a:t>
            </a:r>
          </a:p>
          <a:p>
            <a:endParaRPr lang="en-US" dirty="0"/>
          </a:p>
          <a:p>
            <a:r>
              <a:rPr lang="en-US" dirty="0"/>
              <a:t>Most people understand the different datatypes.  The important thing is to be aware of what types your language allows. Being aware of datatype is also important when we talk about functions later in the presentation. Functions may have values, called parameters, that get passed into them (input) and return values (output). It is important that you are aware of the datatypes that the function expects. You may pass variables, which are one or more values; or an object. We will talk more about objects later.</a:t>
            </a:r>
          </a:p>
          <a:p>
            <a:endParaRPr lang="en-US" dirty="0"/>
          </a:p>
          <a:p>
            <a:r>
              <a:rPr lang="en-US" dirty="0"/>
              <a:t>If you encounter a datatype that you aren’t familiar with or if you aren’t familiar with them in general: I encourage you to read up on them in the language’s documentation. </a:t>
            </a:r>
          </a:p>
        </p:txBody>
      </p:sp>
      <p:sp>
        <p:nvSpPr>
          <p:cNvPr id="4" name="Slide Number Placeholder 3"/>
          <p:cNvSpPr>
            <a:spLocks noGrp="1"/>
          </p:cNvSpPr>
          <p:nvPr>
            <p:ph type="sldNum" sz="quarter" idx="5"/>
          </p:nvPr>
        </p:nvSpPr>
        <p:spPr/>
        <p:txBody>
          <a:bodyPr/>
          <a:lstStyle/>
          <a:p>
            <a:fld id="{7156B45C-ED0F-984B-8F85-A06D8B471095}" type="slidenum">
              <a:rPr lang="en-US" smtClean="0"/>
              <a:t>6</a:t>
            </a:fld>
            <a:endParaRPr lang="en-US"/>
          </a:p>
        </p:txBody>
      </p:sp>
    </p:spTree>
    <p:extLst>
      <p:ext uri="{BB962C8B-B14F-4D97-AF65-F5344CB8AC3E}">
        <p14:creationId xmlns:p14="http://schemas.microsoft.com/office/powerpoint/2010/main" val="39422281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Each program has different ways to store data. You store values, data and objects in variables. Variables can be scalar (one quantity) or multi-dimensional (e.g., vectors, matrices, tables). Some store only one data type at a time, while others store multiple data types at a time. Each language will have its own constructs. Familiarize yourself with how to recognize the different ones and what types of data they store. </a:t>
            </a:r>
          </a:p>
          <a:p>
            <a:endParaRPr lang="en-US" dirty="0"/>
          </a:p>
        </p:txBody>
      </p:sp>
      <p:sp>
        <p:nvSpPr>
          <p:cNvPr id="4" name="Slide Number Placeholder 3"/>
          <p:cNvSpPr>
            <a:spLocks noGrp="1"/>
          </p:cNvSpPr>
          <p:nvPr>
            <p:ph type="sldNum" sz="quarter" idx="5"/>
          </p:nvPr>
        </p:nvSpPr>
        <p:spPr/>
        <p:txBody>
          <a:bodyPr/>
          <a:lstStyle/>
          <a:p>
            <a:fld id="{7156B45C-ED0F-984B-8F85-A06D8B471095}" type="slidenum">
              <a:rPr lang="en-US" smtClean="0"/>
              <a:t>7</a:t>
            </a:fld>
            <a:endParaRPr lang="en-US"/>
          </a:p>
        </p:txBody>
      </p:sp>
    </p:spTree>
    <p:extLst>
      <p:ext uri="{BB962C8B-B14F-4D97-AF65-F5344CB8AC3E}">
        <p14:creationId xmlns:p14="http://schemas.microsoft.com/office/powerpoint/2010/main" val="10121474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156B45C-ED0F-984B-8F85-A06D8B471095}" type="slidenum">
              <a:rPr lang="en-US" smtClean="0"/>
              <a:t>8</a:t>
            </a:fld>
            <a:endParaRPr lang="en-US"/>
          </a:p>
        </p:txBody>
      </p:sp>
    </p:spTree>
    <p:extLst>
      <p:ext uri="{BB962C8B-B14F-4D97-AF65-F5344CB8AC3E}">
        <p14:creationId xmlns:p14="http://schemas.microsoft.com/office/powerpoint/2010/main" val="12485568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dirty="0"/>
              <a:t>1-D. Single datatype. Double or float</a:t>
            </a:r>
          </a:p>
          <a:p>
            <a:pPr marL="228600" indent="-228600">
              <a:buFont typeface="+mj-lt"/>
              <a:buAutoNum type="arabicPeriod"/>
            </a:pPr>
            <a:r>
              <a:rPr lang="en-US" dirty="0"/>
              <a:t>Multi-D. Single datatype. Integer.</a:t>
            </a:r>
          </a:p>
          <a:p>
            <a:pPr marL="228600" indent="-228600">
              <a:buFont typeface="+mj-lt"/>
              <a:buAutoNum type="arabicPeriod"/>
            </a:pPr>
            <a:r>
              <a:rPr lang="en-US" dirty="0"/>
              <a:t>Can’t tell from this example. I is the output of a function whose input is x and A. Any ideas how you could figure out what type of variable I might be?</a:t>
            </a:r>
          </a:p>
          <a:p>
            <a:pPr marL="228600" indent="-228600">
              <a:buFont typeface="+mj-lt"/>
              <a:buAutoNum type="arabicPeriod"/>
            </a:pPr>
            <a:r>
              <a:rPr lang="en-US" dirty="0"/>
              <a:t>A is multi-D. It’s a matrix and a single datatype. </a:t>
            </a:r>
          </a:p>
          <a:p>
            <a:pPr marL="228600" indent="-228600">
              <a:buFont typeface="+mj-lt"/>
              <a:buAutoNum type="arabicPeriod"/>
            </a:pPr>
            <a:r>
              <a:rPr lang="en-US" dirty="0"/>
              <a:t>multi-D, multiple data types: integer, text. This construct is called a cell which is unique to MATLAB. Cells allow different types of data to be stored, more importantly the length of the data in each cell can be different. This sets it apart from a table. Interestingly, one element is the output of a function [rand(5,10,2)] and one is itself a cell!!!</a:t>
            </a:r>
          </a:p>
          <a:p>
            <a:pPr marL="228600" indent="-228600">
              <a:buFont typeface="+mj-lt"/>
              <a:buAutoNum type="arabicPeriod"/>
            </a:pPr>
            <a:r>
              <a:rPr lang="en-US" dirty="0"/>
              <a:t>This is multi-D, multi-data type</a:t>
            </a:r>
          </a:p>
        </p:txBody>
      </p:sp>
      <p:sp>
        <p:nvSpPr>
          <p:cNvPr id="4" name="Slide Number Placeholder 3"/>
          <p:cNvSpPr>
            <a:spLocks noGrp="1"/>
          </p:cNvSpPr>
          <p:nvPr>
            <p:ph type="sldNum" sz="quarter" idx="5"/>
          </p:nvPr>
        </p:nvSpPr>
        <p:spPr/>
        <p:txBody>
          <a:bodyPr/>
          <a:lstStyle/>
          <a:p>
            <a:fld id="{7156B45C-ED0F-984B-8F85-A06D8B471095}" type="slidenum">
              <a:rPr lang="en-US" smtClean="0"/>
              <a:t>9</a:t>
            </a:fld>
            <a:endParaRPr lang="en-US"/>
          </a:p>
        </p:txBody>
      </p:sp>
    </p:spTree>
    <p:extLst>
      <p:ext uri="{BB962C8B-B14F-4D97-AF65-F5344CB8AC3E}">
        <p14:creationId xmlns:p14="http://schemas.microsoft.com/office/powerpoint/2010/main" val="24972117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a:t>Click to edit Master title style</a:t>
            </a:r>
            <a:endParaRPr lang="en-US" dirty="0"/>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lvl1pPr>
          </a:lstStyle>
          <a:p>
            <a:pPr>
              <a:defRPr/>
            </a:pPr>
            <a:fld id="{D480A359-2FB3-4847-9D97-3491754AA7F9}" type="datetimeFigureOut">
              <a:rPr lang="en-US"/>
              <a:pPr>
                <a:defRPr/>
              </a:pPr>
              <a:t>5/11/21</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1E82176-A547-F94B-AC51-D6E9C882CB88}" type="slidenum">
              <a:rPr lang="en-US"/>
              <a:pPr>
                <a:defRPr/>
              </a:pPr>
              <a:t>‹#›</a:t>
            </a:fld>
            <a:endParaRPr lang="en-US"/>
          </a:p>
        </p:txBody>
      </p:sp>
    </p:spTree>
    <p:extLst>
      <p:ext uri="{BB962C8B-B14F-4D97-AF65-F5344CB8AC3E}">
        <p14:creationId xmlns:p14="http://schemas.microsoft.com/office/powerpoint/2010/main" val="7884443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73BC5DAC-1A13-D34F-9418-D6257772B49C}" type="datetimeFigureOut">
              <a:rPr lang="en-US"/>
              <a:pPr>
                <a:defRPr/>
              </a:pPr>
              <a:t>5/11/21</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FB9610A8-B29A-B34A-A0B5-3DF26A2EB850}" type="slidenum">
              <a:rPr lang="en-US"/>
              <a:pPr>
                <a:defRPr/>
              </a:pPr>
              <a:t>‹#›</a:t>
            </a:fld>
            <a:endParaRPr lang="en-US"/>
          </a:p>
        </p:txBody>
      </p:sp>
    </p:spTree>
    <p:extLst>
      <p:ext uri="{BB962C8B-B14F-4D97-AF65-F5344CB8AC3E}">
        <p14:creationId xmlns:p14="http://schemas.microsoft.com/office/powerpoint/2010/main" val="21546962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80"/>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80"/>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B4EC0D93-568E-6D41-8E6D-0963A71A503C}" type="datetimeFigureOut">
              <a:rPr lang="en-US"/>
              <a:pPr>
                <a:defRPr/>
              </a:pPr>
              <a:t>5/11/21</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E12D0221-73D0-6245-9CCD-73A1D8FCB5E4}" type="slidenum">
              <a:rPr lang="en-US"/>
              <a:pPr>
                <a:defRPr/>
              </a:pPr>
              <a:t>‹#›</a:t>
            </a:fld>
            <a:endParaRPr lang="en-US"/>
          </a:p>
        </p:txBody>
      </p:sp>
    </p:spTree>
    <p:extLst>
      <p:ext uri="{BB962C8B-B14F-4D97-AF65-F5344CB8AC3E}">
        <p14:creationId xmlns:p14="http://schemas.microsoft.com/office/powerpoint/2010/main" val="82651003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BE2B697-DAD1-644A-BCD1-1C3B6CECE50A}"/>
              </a:ext>
            </a:extLst>
          </p:cNvPr>
          <p:cNvSpPr>
            <a:spLocks noGrp="1"/>
          </p:cNvSpPr>
          <p:nvPr>
            <p:ph type="dt" sz="half" idx="10"/>
          </p:nvPr>
        </p:nvSpPr>
        <p:spPr/>
        <p:txBody>
          <a:bodyPr/>
          <a:lstStyle/>
          <a:p>
            <a:pPr>
              <a:defRPr/>
            </a:pPr>
            <a:fld id="{C944504B-B211-B34D-97AF-78446C71FCDD}" type="datetimeFigureOut">
              <a:rPr lang="en-US" smtClean="0"/>
              <a:pPr>
                <a:defRPr/>
              </a:pPr>
              <a:t>5/11/21</a:t>
            </a:fld>
            <a:endParaRPr lang="en-US" dirty="0"/>
          </a:p>
        </p:txBody>
      </p:sp>
      <p:sp>
        <p:nvSpPr>
          <p:cNvPr id="4" name="Footer Placeholder 3">
            <a:extLst>
              <a:ext uri="{FF2B5EF4-FFF2-40B4-BE49-F238E27FC236}">
                <a16:creationId xmlns:a16="http://schemas.microsoft.com/office/drawing/2014/main" id="{4625D256-F0EA-8D49-A65F-9E0DE421B965}"/>
              </a:ext>
            </a:extLst>
          </p:cNvPr>
          <p:cNvSpPr>
            <a:spLocks noGrp="1"/>
          </p:cNvSpPr>
          <p:nvPr>
            <p:ph type="ftr" sz="quarter" idx="11"/>
          </p:nvPr>
        </p:nvSpPr>
        <p:spPr/>
        <p:txBody>
          <a:bodyPr/>
          <a:lstStyle/>
          <a:p>
            <a:pPr>
              <a:defRPr/>
            </a:pPr>
            <a:endParaRPr lang="en-US" dirty="0"/>
          </a:p>
        </p:txBody>
      </p:sp>
      <p:sp>
        <p:nvSpPr>
          <p:cNvPr id="5" name="Slide Number Placeholder 4">
            <a:extLst>
              <a:ext uri="{FF2B5EF4-FFF2-40B4-BE49-F238E27FC236}">
                <a16:creationId xmlns:a16="http://schemas.microsoft.com/office/drawing/2014/main" id="{0ABD8222-0C3F-CA4C-9151-19D688073E33}"/>
              </a:ext>
            </a:extLst>
          </p:cNvPr>
          <p:cNvSpPr>
            <a:spLocks noGrp="1"/>
          </p:cNvSpPr>
          <p:nvPr>
            <p:ph type="sldNum" sz="quarter" idx="12"/>
          </p:nvPr>
        </p:nvSpPr>
        <p:spPr/>
        <p:txBody>
          <a:bodyPr/>
          <a:lstStyle/>
          <a:p>
            <a:pPr>
              <a:defRPr/>
            </a:pPr>
            <a:fld id="{0EF7D53D-272A-624E-BE3D-99D13E2B4193}" type="slidenum">
              <a:rPr lang="en-US" smtClean="0"/>
              <a:pPr>
                <a:defRPr/>
              </a:pPr>
              <a:t>‹#›</a:t>
            </a:fld>
            <a:endParaRPr lang="en-US" dirty="0"/>
          </a:p>
        </p:txBody>
      </p:sp>
      <p:sp>
        <p:nvSpPr>
          <p:cNvPr id="6" name="Google Shape;61;p13">
            <a:extLst>
              <a:ext uri="{FF2B5EF4-FFF2-40B4-BE49-F238E27FC236}">
                <a16:creationId xmlns:a16="http://schemas.microsoft.com/office/drawing/2014/main" id="{910EBC22-2C3A-0941-808C-2A79B1146B4C}"/>
              </a:ext>
            </a:extLst>
          </p:cNvPr>
          <p:cNvSpPr txBox="1"/>
          <p:nvPr userDrawn="1"/>
        </p:nvSpPr>
        <p:spPr>
          <a:xfrm>
            <a:off x="0" y="421662"/>
            <a:ext cx="4572000" cy="45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Lato"/>
                <a:ea typeface="Lato"/>
                <a:cs typeface="Lato"/>
                <a:sym typeface="Lato"/>
              </a:rPr>
              <a:t>Accomplishments / Updates</a:t>
            </a:r>
            <a:endParaRPr dirty="0">
              <a:latin typeface="Lato"/>
              <a:ea typeface="Lato"/>
              <a:cs typeface="Lato"/>
              <a:sym typeface="Lato"/>
            </a:endParaRPr>
          </a:p>
        </p:txBody>
      </p:sp>
      <p:sp>
        <p:nvSpPr>
          <p:cNvPr id="7" name="Google Shape;62;p13">
            <a:extLst>
              <a:ext uri="{FF2B5EF4-FFF2-40B4-BE49-F238E27FC236}">
                <a16:creationId xmlns:a16="http://schemas.microsoft.com/office/drawing/2014/main" id="{857488E2-9237-6B4F-BBF4-3C0CA1A4B66B}"/>
              </a:ext>
            </a:extLst>
          </p:cNvPr>
          <p:cNvSpPr txBox="1"/>
          <p:nvPr userDrawn="1"/>
        </p:nvSpPr>
        <p:spPr>
          <a:xfrm>
            <a:off x="4572000" y="421662"/>
            <a:ext cx="4572000" cy="45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Lato"/>
                <a:ea typeface="Lato"/>
                <a:cs typeface="Lato"/>
                <a:sym typeface="Lato"/>
              </a:rPr>
              <a:t>Planned Activities</a:t>
            </a:r>
            <a:endParaRPr dirty="0">
              <a:latin typeface="Lato"/>
              <a:ea typeface="Lato"/>
              <a:cs typeface="Lato"/>
              <a:sym typeface="Lato"/>
            </a:endParaRPr>
          </a:p>
        </p:txBody>
      </p:sp>
      <p:cxnSp>
        <p:nvCxnSpPr>
          <p:cNvPr id="9" name="Straight Connector 8">
            <a:extLst>
              <a:ext uri="{FF2B5EF4-FFF2-40B4-BE49-F238E27FC236}">
                <a16:creationId xmlns:a16="http://schemas.microsoft.com/office/drawing/2014/main" id="{D0F2B90D-DB06-C94A-B5FB-5B8ED58974F9}"/>
              </a:ext>
            </a:extLst>
          </p:cNvPr>
          <p:cNvCxnSpPr>
            <a:cxnSpLocks/>
          </p:cNvCxnSpPr>
          <p:nvPr userDrawn="1"/>
        </p:nvCxnSpPr>
        <p:spPr>
          <a:xfrm>
            <a:off x="4572000" y="657531"/>
            <a:ext cx="0" cy="4114800"/>
          </a:xfrm>
          <a:prstGeom prst="line">
            <a:avLst/>
          </a:prstGeom>
          <a:ln w="19050"/>
          <a:effectLst/>
        </p:spPr>
        <p:style>
          <a:lnRef idx="2">
            <a:schemeClr val="dk1"/>
          </a:lnRef>
          <a:fillRef idx="0">
            <a:schemeClr val="dk1"/>
          </a:fillRef>
          <a:effectRef idx="1">
            <a:schemeClr val="dk1"/>
          </a:effectRef>
          <a:fontRef idx="minor">
            <a:schemeClr val="tx1"/>
          </a:fontRef>
        </p:style>
      </p:cxnSp>
      <p:cxnSp>
        <p:nvCxnSpPr>
          <p:cNvPr id="11" name="Straight Connector 10">
            <a:extLst>
              <a:ext uri="{FF2B5EF4-FFF2-40B4-BE49-F238E27FC236}">
                <a16:creationId xmlns:a16="http://schemas.microsoft.com/office/drawing/2014/main" id="{6B3B64EE-30E2-1C45-9C09-9FA54B17ECF4}"/>
              </a:ext>
            </a:extLst>
          </p:cNvPr>
          <p:cNvCxnSpPr>
            <a:cxnSpLocks/>
          </p:cNvCxnSpPr>
          <p:nvPr userDrawn="1"/>
        </p:nvCxnSpPr>
        <p:spPr>
          <a:xfrm>
            <a:off x="124864" y="2625958"/>
            <a:ext cx="8686800" cy="0"/>
          </a:xfrm>
          <a:prstGeom prst="line">
            <a:avLst/>
          </a:prstGeom>
          <a:ln w="19050"/>
          <a:effectLst/>
        </p:spPr>
        <p:style>
          <a:lnRef idx="2">
            <a:schemeClr val="dk1"/>
          </a:lnRef>
          <a:fillRef idx="0">
            <a:schemeClr val="dk1"/>
          </a:fillRef>
          <a:effectRef idx="1">
            <a:schemeClr val="dk1"/>
          </a:effectRef>
          <a:fontRef idx="minor">
            <a:schemeClr val="tx1"/>
          </a:fontRef>
        </p:style>
      </p:cxnSp>
      <p:sp>
        <p:nvSpPr>
          <p:cNvPr id="17" name="Content Placeholder 2">
            <a:extLst>
              <a:ext uri="{FF2B5EF4-FFF2-40B4-BE49-F238E27FC236}">
                <a16:creationId xmlns:a16="http://schemas.microsoft.com/office/drawing/2014/main" id="{EFF3C252-AC0D-C740-AE3D-F641B4C2E06D}"/>
              </a:ext>
            </a:extLst>
          </p:cNvPr>
          <p:cNvSpPr>
            <a:spLocks noGrp="1"/>
          </p:cNvSpPr>
          <p:nvPr>
            <p:ph idx="13"/>
          </p:nvPr>
        </p:nvSpPr>
        <p:spPr>
          <a:xfrm>
            <a:off x="9283" y="794691"/>
            <a:ext cx="4526280" cy="1828800"/>
          </a:xfrm>
        </p:spPr>
        <p:txBody>
          <a:bodyPr/>
          <a:lstStyle>
            <a:lvl1pPr>
              <a:defRPr sz="1400"/>
            </a:lvl1pPr>
            <a:lvl2pPr>
              <a:defRPr sz="1200"/>
            </a:lvl2pPr>
            <a:lvl3pPr>
              <a:defRPr sz="1200"/>
            </a:lvl3pPr>
            <a:lvl4pPr>
              <a:defRPr sz="1200"/>
            </a:lvl4pPr>
            <a:lvl5pPr>
              <a:defRPr sz="12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0" name="Google Shape;63;p13">
            <a:extLst>
              <a:ext uri="{FF2B5EF4-FFF2-40B4-BE49-F238E27FC236}">
                <a16:creationId xmlns:a16="http://schemas.microsoft.com/office/drawing/2014/main" id="{701D358D-812C-F24F-B1CE-DE6AD8177E1F}"/>
              </a:ext>
            </a:extLst>
          </p:cNvPr>
          <p:cNvSpPr txBox="1"/>
          <p:nvPr userDrawn="1"/>
        </p:nvSpPr>
        <p:spPr>
          <a:xfrm>
            <a:off x="0" y="2633642"/>
            <a:ext cx="4572000" cy="45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Lato"/>
                <a:ea typeface="Lato"/>
                <a:cs typeface="Lato"/>
                <a:sym typeface="Lato"/>
              </a:rPr>
              <a:t>Current Open Issues</a:t>
            </a:r>
            <a:endParaRPr dirty="0">
              <a:latin typeface="Lato"/>
              <a:ea typeface="Lato"/>
              <a:cs typeface="Lato"/>
              <a:sym typeface="Lato"/>
            </a:endParaRPr>
          </a:p>
        </p:txBody>
      </p:sp>
      <p:sp>
        <p:nvSpPr>
          <p:cNvPr id="21" name="Google Shape;64;p13">
            <a:extLst>
              <a:ext uri="{FF2B5EF4-FFF2-40B4-BE49-F238E27FC236}">
                <a16:creationId xmlns:a16="http://schemas.microsoft.com/office/drawing/2014/main" id="{2B1B95D4-5D77-0F4B-8782-746891D1AB28}"/>
              </a:ext>
            </a:extLst>
          </p:cNvPr>
          <p:cNvSpPr txBox="1"/>
          <p:nvPr userDrawn="1"/>
        </p:nvSpPr>
        <p:spPr>
          <a:xfrm>
            <a:off x="4572000" y="2641325"/>
            <a:ext cx="4572000" cy="45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Lato"/>
                <a:ea typeface="Lato"/>
                <a:cs typeface="Lato"/>
                <a:sym typeface="Lato"/>
              </a:rPr>
              <a:t>Proposed Recommendations to Address Issues</a:t>
            </a:r>
            <a:endParaRPr dirty="0">
              <a:latin typeface="Lato"/>
              <a:ea typeface="Lato"/>
              <a:cs typeface="Lato"/>
              <a:sym typeface="Lato"/>
            </a:endParaRPr>
          </a:p>
        </p:txBody>
      </p:sp>
      <p:sp>
        <p:nvSpPr>
          <p:cNvPr id="22" name="Content Placeholder 2">
            <a:extLst>
              <a:ext uri="{FF2B5EF4-FFF2-40B4-BE49-F238E27FC236}">
                <a16:creationId xmlns:a16="http://schemas.microsoft.com/office/drawing/2014/main" id="{50A562FD-9C9F-C947-8631-FB219F4440DB}"/>
              </a:ext>
            </a:extLst>
          </p:cNvPr>
          <p:cNvSpPr>
            <a:spLocks noGrp="1"/>
          </p:cNvSpPr>
          <p:nvPr>
            <p:ph idx="14"/>
          </p:nvPr>
        </p:nvSpPr>
        <p:spPr>
          <a:xfrm>
            <a:off x="22860" y="2996520"/>
            <a:ext cx="4526280" cy="1828800"/>
          </a:xfrm>
        </p:spPr>
        <p:txBody>
          <a:bodyPr/>
          <a:lstStyle>
            <a:lvl1pPr>
              <a:defRPr sz="1400"/>
            </a:lvl1pPr>
            <a:lvl2pPr>
              <a:defRPr sz="1200"/>
            </a:lvl2pPr>
            <a:lvl3pPr>
              <a:defRPr sz="1200"/>
            </a:lvl3pPr>
            <a:lvl4pPr>
              <a:defRPr sz="1200"/>
            </a:lvl4pPr>
            <a:lvl5pPr>
              <a:defRPr sz="12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Content Placeholder 2">
            <a:extLst>
              <a:ext uri="{FF2B5EF4-FFF2-40B4-BE49-F238E27FC236}">
                <a16:creationId xmlns:a16="http://schemas.microsoft.com/office/drawing/2014/main" id="{EF580C68-471D-D144-94A0-DEE6C4EDDC37}"/>
              </a:ext>
            </a:extLst>
          </p:cNvPr>
          <p:cNvSpPr>
            <a:spLocks noGrp="1"/>
          </p:cNvSpPr>
          <p:nvPr>
            <p:ph idx="15"/>
          </p:nvPr>
        </p:nvSpPr>
        <p:spPr>
          <a:xfrm>
            <a:off x="4608437" y="794691"/>
            <a:ext cx="4526280" cy="1828800"/>
          </a:xfrm>
        </p:spPr>
        <p:txBody>
          <a:bodyPr/>
          <a:lstStyle>
            <a:lvl1pPr>
              <a:defRPr sz="1400"/>
            </a:lvl1pPr>
            <a:lvl2pPr>
              <a:defRPr sz="1200"/>
            </a:lvl2pPr>
            <a:lvl3pPr>
              <a:defRPr sz="1200"/>
            </a:lvl3pPr>
            <a:lvl4pPr>
              <a:defRPr sz="1200"/>
            </a:lvl4pPr>
            <a:lvl5pPr>
              <a:defRPr sz="12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Content Placeholder 2">
            <a:extLst>
              <a:ext uri="{FF2B5EF4-FFF2-40B4-BE49-F238E27FC236}">
                <a16:creationId xmlns:a16="http://schemas.microsoft.com/office/drawing/2014/main" id="{EE4B66C5-5C99-9249-947C-0855C942BA28}"/>
              </a:ext>
            </a:extLst>
          </p:cNvPr>
          <p:cNvSpPr>
            <a:spLocks noGrp="1"/>
          </p:cNvSpPr>
          <p:nvPr>
            <p:ph idx="16"/>
          </p:nvPr>
        </p:nvSpPr>
        <p:spPr>
          <a:xfrm>
            <a:off x="4608437" y="2996520"/>
            <a:ext cx="4526280" cy="1828800"/>
          </a:xfrm>
        </p:spPr>
        <p:txBody>
          <a:bodyPr/>
          <a:lstStyle>
            <a:lvl1pPr>
              <a:defRPr sz="1400"/>
            </a:lvl1pPr>
            <a:lvl2pPr>
              <a:defRPr sz="1200"/>
            </a:lvl2pPr>
            <a:lvl3pPr>
              <a:defRPr sz="1200"/>
            </a:lvl3pPr>
            <a:lvl4pPr>
              <a:defRPr sz="1200"/>
            </a:lvl4pPr>
            <a:lvl5pPr>
              <a:defRPr sz="12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564515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pPr>
              <a:defRPr/>
            </a:pPr>
            <a:fld id="{D128603A-2399-D64A-8203-C8F297F981E8}" type="datetimeFigureOut">
              <a:rPr lang="en-US"/>
              <a:pPr>
                <a:defRPr/>
              </a:pPr>
              <a:t>5/11/21</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3FF2C605-4958-CF43-AA48-80339EFDB0AF}" type="slidenum">
              <a:rPr lang="en-US"/>
              <a:pPr>
                <a:defRPr/>
              </a:pPr>
              <a:t>‹#›</a:t>
            </a:fld>
            <a:endParaRPr lang="en-US"/>
          </a:p>
        </p:txBody>
      </p:sp>
    </p:spTree>
    <p:extLst>
      <p:ext uri="{BB962C8B-B14F-4D97-AF65-F5344CB8AC3E}">
        <p14:creationId xmlns:p14="http://schemas.microsoft.com/office/powerpoint/2010/main" val="4257547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035563"/>
            <a:ext cx="7772400" cy="1021556"/>
          </a:xfrm>
        </p:spPr>
        <p:txBody>
          <a:bodyPr anchor="t"/>
          <a:lstStyle>
            <a:lvl1pPr algn="l">
              <a:defRPr sz="4000" b="1" cap="all"/>
            </a:lvl1pPr>
          </a:lstStyle>
          <a:p>
            <a:r>
              <a:rPr lang="en-US"/>
              <a:t>Click to edit Master title style</a:t>
            </a:r>
            <a:endParaRPr lang="en-US" dirty="0"/>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a:defRPr/>
            </a:pPr>
            <a:fld id="{5CF71F39-3D09-F149-B1A1-DC2A7DB4A435}" type="datetimeFigureOut">
              <a:rPr lang="en-US"/>
              <a:pPr>
                <a:defRPr/>
              </a:pPr>
              <a:t>5/11/21</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DA6BD0F-ABBC-C14D-BC96-77BE126A748B}" type="slidenum">
              <a:rPr lang="en-US"/>
              <a:pPr>
                <a:defRPr/>
              </a:pPr>
              <a:t>‹#›</a:t>
            </a:fld>
            <a:endParaRPr lang="en-US"/>
          </a:p>
        </p:txBody>
      </p:sp>
    </p:spTree>
    <p:extLst>
      <p:ext uri="{BB962C8B-B14F-4D97-AF65-F5344CB8AC3E}">
        <p14:creationId xmlns:p14="http://schemas.microsoft.com/office/powerpoint/2010/main" val="39448860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476377"/>
            <a:ext cx="4038600" cy="311824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8200" y="1476377"/>
            <a:ext cx="4038600" cy="311824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3"/>
          <p:cNvSpPr>
            <a:spLocks noGrp="1"/>
          </p:cNvSpPr>
          <p:nvPr>
            <p:ph type="dt" sz="half" idx="10"/>
          </p:nvPr>
        </p:nvSpPr>
        <p:spPr/>
        <p:txBody>
          <a:bodyPr/>
          <a:lstStyle>
            <a:lvl1pPr>
              <a:defRPr/>
            </a:lvl1pPr>
          </a:lstStyle>
          <a:p>
            <a:pPr>
              <a:defRPr/>
            </a:pPr>
            <a:fld id="{17E7E973-E761-9943-801C-DE1E51E28431}" type="datetimeFigureOut">
              <a:rPr lang="en-US"/>
              <a:pPr>
                <a:defRPr/>
              </a:pPr>
              <a:t>5/11/21</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EC35E9FC-F6D5-0349-BBED-EA7D7A9BC49B}" type="slidenum">
              <a:rPr lang="en-US"/>
              <a:pPr>
                <a:defRPr/>
              </a:pPr>
              <a:t>‹#›</a:t>
            </a:fld>
            <a:endParaRPr lang="en-US"/>
          </a:p>
        </p:txBody>
      </p:sp>
    </p:spTree>
    <p:extLst>
      <p:ext uri="{BB962C8B-B14F-4D97-AF65-F5344CB8AC3E}">
        <p14:creationId xmlns:p14="http://schemas.microsoft.com/office/powerpoint/2010/main" val="17852655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3" y="650504"/>
            <a:ext cx="8229600" cy="801290"/>
          </a:xfrm>
        </p:spPr>
        <p:txBody>
          <a:bodyPr/>
          <a:lstStyle>
            <a:lvl1pPr>
              <a:defRPr/>
            </a:lvl1pPr>
          </a:lstStyle>
          <a:p>
            <a:r>
              <a:rPr lang="en-US"/>
              <a:t>Click to edit Master title style</a:t>
            </a:r>
            <a:endParaRPr lang="en-US" dirty="0"/>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45028"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lvl1pPr>
              <a:defRPr/>
            </a:lvl1pPr>
          </a:lstStyle>
          <a:p>
            <a:pPr>
              <a:defRPr/>
            </a:pPr>
            <a:fld id="{18ACE534-2B3A-FA4B-B87A-8AC244117610}" type="datetimeFigureOut">
              <a:rPr lang="en-US"/>
              <a:pPr>
                <a:defRPr/>
              </a:pPr>
              <a:t>5/11/21</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BB5B94E0-5E06-6D42-A41D-50D581B40900}" type="slidenum">
              <a:rPr lang="en-US"/>
              <a:pPr>
                <a:defRPr/>
              </a:pPr>
              <a:t>‹#›</a:t>
            </a:fld>
            <a:endParaRPr lang="en-US"/>
          </a:p>
        </p:txBody>
      </p:sp>
    </p:spTree>
    <p:extLst>
      <p:ext uri="{BB962C8B-B14F-4D97-AF65-F5344CB8AC3E}">
        <p14:creationId xmlns:p14="http://schemas.microsoft.com/office/powerpoint/2010/main" val="7603941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fld id="{22CDFFB5-C0BC-DE4D-9A38-E0EE75FC9E15}" type="datetimeFigureOut">
              <a:rPr lang="en-US"/>
              <a:pPr>
                <a:defRPr/>
              </a:pPr>
              <a:t>5/11/21</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C2AB7D4D-4E81-5B40-91F6-CF14C25F8623}" type="slidenum">
              <a:rPr lang="en-US"/>
              <a:pPr>
                <a:defRPr/>
              </a:pPr>
              <a:t>‹#›</a:t>
            </a:fld>
            <a:endParaRPr lang="en-US"/>
          </a:p>
        </p:txBody>
      </p:sp>
    </p:spTree>
    <p:extLst>
      <p:ext uri="{BB962C8B-B14F-4D97-AF65-F5344CB8AC3E}">
        <p14:creationId xmlns:p14="http://schemas.microsoft.com/office/powerpoint/2010/main" val="8762860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EF42570F-F7E3-1F40-B6F3-59FE945D5A70}" type="datetimeFigureOut">
              <a:rPr lang="en-US"/>
              <a:pPr>
                <a:defRPr/>
              </a:pPr>
              <a:t>5/11/21</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B35B2FA7-4FDB-5643-811E-7991DEE50B01}" type="slidenum">
              <a:rPr lang="en-US"/>
              <a:pPr>
                <a:defRPr/>
              </a:pPr>
              <a:t>‹#›</a:t>
            </a:fld>
            <a:endParaRPr lang="en-US"/>
          </a:p>
        </p:txBody>
      </p:sp>
    </p:spTree>
    <p:extLst>
      <p:ext uri="{BB962C8B-B14F-4D97-AF65-F5344CB8AC3E}">
        <p14:creationId xmlns:p14="http://schemas.microsoft.com/office/powerpoint/2010/main" val="27793071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3" y="204787"/>
            <a:ext cx="3008313" cy="87153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9"/>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3" y="1076327"/>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6371E9B0-C3DF-544F-BB14-A487ECCC7F43}" type="datetimeFigureOut">
              <a:rPr lang="en-US"/>
              <a:pPr>
                <a:defRPr/>
              </a:pPr>
              <a:t>5/11/21</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91DD8B14-AE1E-054C-8668-93D0F0400A18}" type="slidenum">
              <a:rPr lang="en-US"/>
              <a:pPr>
                <a:defRPr/>
              </a:pPr>
              <a:t>‹#›</a:t>
            </a:fld>
            <a:endParaRPr lang="en-US"/>
          </a:p>
        </p:txBody>
      </p:sp>
    </p:spTree>
    <p:extLst>
      <p:ext uri="{BB962C8B-B14F-4D97-AF65-F5344CB8AC3E}">
        <p14:creationId xmlns:p14="http://schemas.microsoft.com/office/powerpoint/2010/main" val="40594024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1"/>
            <a:ext cx="5486400" cy="425054"/>
          </a:xfrm>
        </p:spPr>
        <p:txBody>
          <a:bodyPr anchor="b"/>
          <a:lstStyle>
            <a:lvl1pPr algn="l">
              <a:defRPr sz="2000" b="1"/>
            </a:lvl1pPr>
          </a:lstStyle>
          <a:p>
            <a:r>
              <a:rPr lang="en-US"/>
              <a:t>Click to edit Master title style</a:t>
            </a:r>
            <a:endParaRPr lang="en-US" dirty="0"/>
          </a:p>
        </p:txBody>
      </p:sp>
      <p:sp>
        <p:nvSpPr>
          <p:cNvPr id="3" name="Picture Placeholder 2"/>
          <p:cNvSpPr>
            <a:spLocks noGrp="1"/>
          </p:cNvSpPr>
          <p:nvPr>
            <p:ph type="pic" idx="1"/>
          </p:nvPr>
        </p:nvSpPr>
        <p:spPr>
          <a:xfrm>
            <a:off x="1792288" y="459581"/>
            <a:ext cx="5486400" cy="30861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en-US" noProof="0" dirty="0"/>
          </a:p>
        </p:txBody>
      </p:sp>
      <p:sp>
        <p:nvSpPr>
          <p:cNvPr id="4" name="Text Placeholder 3"/>
          <p:cNvSpPr>
            <a:spLocks noGrp="1"/>
          </p:cNvSpPr>
          <p:nvPr>
            <p:ph type="body" sz="half" idx="2"/>
          </p:nvPr>
        </p:nvSpPr>
        <p:spPr>
          <a:xfrm>
            <a:off x="1792288" y="4025504"/>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E5C4B1CF-5E0C-5D41-A3E2-D78942339385}" type="datetimeFigureOut">
              <a:rPr lang="en-US"/>
              <a:pPr>
                <a:defRPr/>
              </a:pPr>
              <a:t>5/11/21</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8FEF0004-A563-C64B-9FAD-6198662E1BD1}" type="slidenum">
              <a:rPr lang="en-US"/>
              <a:pPr>
                <a:defRPr/>
              </a:pPr>
              <a:t>‹#›</a:t>
            </a:fld>
            <a:endParaRPr lang="en-US"/>
          </a:p>
        </p:txBody>
      </p:sp>
    </p:spTree>
    <p:extLst>
      <p:ext uri="{BB962C8B-B14F-4D97-AF65-F5344CB8AC3E}">
        <p14:creationId xmlns:p14="http://schemas.microsoft.com/office/powerpoint/2010/main" val="12149092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548878"/>
            <a:ext cx="8229600" cy="80129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en-US" dirty="0"/>
              <a:t>Headline Line One</a:t>
            </a:r>
            <a:br>
              <a:rPr lang="en-US" dirty="0"/>
            </a:br>
            <a:r>
              <a:rPr lang="en-US" dirty="0"/>
              <a:t>Headline Line Two</a:t>
            </a:r>
          </a:p>
        </p:txBody>
      </p:sp>
      <p:sp>
        <p:nvSpPr>
          <p:cNvPr id="1027" name="Text Placeholder 2"/>
          <p:cNvSpPr>
            <a:spLocks noGrp="1"/>
          </p:cNvSpPr>
          <p:nvPr>
            <p:ph type="body" idx="1"/>
          </p:nvPr>
        </p:nvSpPr>
        <p:spPr bwMode="auto">
          <a:xfrm>
            <a:off x="457200" y="1546624"/>
            <a:ext cx="8229600" cy="30479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57200" y="4767264"/>
            <a:ext cx="2133600" cy="273844"/>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Arial" panose="020B0604020202020204" pitchFamily="34" charset="0"/>
                <a:ea typeface="+mn-ea"/>
                <a:cs typeface="Arial" panose="020B0604020202020204" pitchFamily="34" charset="0"/>
              </a:defRPr>
            </a:lvl1pPr>
          </a:lstStyle>
          <a:p>
            <a:pPr>
              <a:defRPr/>
            </a:pPr>
            <a:fld id="{C944504B-B211-B34D-97AF-78446C71FCDD}" type="datetimeFigureOut">
              <a:rPr lang="en-US" smtClean="0"/>
              <a:pPr>
                <a:defRPr/>
              </a:pPr>
              <a:t>5/11/21</a:t>
            </a:fld>
            <a:endParaRPr lang="en-US" dirty="0"/>
          </a:p>
        </p:txBody>
      </p:sp>
      <p:sp>
        <p:nvSpPr>
          <p:cNvPr id="5" name="Footer Placeholder 4"/>
          <p:cNvSpPr>
            <a:spLocks noGrp="1"/>
          </p:cNvSpPr>
          <p:nvPr>
            <p:ph type="ftr" sz="quarter" idx="3"/>
          </p:nvPr>
        </p:nvSpPr>
        <p:spPr>
          <a:xfrm>
            <a:off x="3124200" y="4767264"/>
            <a:ext cx="2895600" cy="273844"/>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Arial" panose="020B0604020202020204" pitchFamily="34" charset="0"/>
                <a:ea typeface="+mn-ea"/>
                <a:cs typeface="Arial" panose="020B0604020202020204" pitchFamily="34" charset="0"/>
              </a:defRPr>
            </a:lvl1pPr>
          </a:lstStyle>
          <a:p>
            <a:pPr>
              <a:defRPr/>
            </a:pPr>
            <a:endParaRPr lang="en-US" dirty="0"/>
          </a:p>
        </p:txBody>
      </p:sp>
      <p:sp>
        <p:nvSpPr>
          <p:cNvPr id="6" name="Slide Number Placeholder 5"/>
          <p:cNvSpPr>
            <a:spLocks noGrp="1"/>
          </p:cNvSpPr>
          <p:nvPr>
            <p:ph type="sldNum" sz="quarter" idx="4"/>
          </p:nvPr>
        </p:nvSpPr>
        <p:spPr>
          <a:xfrm>
            <a:off x="6553200" y="4767264"/>
            <a:ext cx="2133600" cy="273844"/>
          </a:xfrm>
          <a:prstGeom prst="rect">
            <a:avLst/>
          </a:prstGeom>
        </p:spPr>
        <p:txBody>
          <a:bodyPr vert="horz" lIns="91440" tIns="45720" rIns="91440" bIns="45720" rtlCol="0" anchor="ctr"/>
          <a:lstStyle>
            <a:lvl1pPr algn="r" fontAlgn="auto">
              <a:spcBef>
                <a:spcPts val="0"/>
              </a:spcBef>
              <a:spcAft>
                <a:spcPts val="0"/>
              </a:spcAft>
              <a:defRPr sz="1200" smtClean="0">
                <a:solidFill>
                  <a:schemeClr val="tx1">
                    <a:tint val="75000"/>
                  </a:schemeClr>
                </a:solidFill>
                <a:latin typeface="+mn-lt"/>
                <a:ea typeface="+mn-ea"/>
                <a:cs typeface="+mn-cs"/>
              </a:defRPr>
            </a:lvl1pPr>
          </a:lstStyle>
          <a:p>
            <a:pPr>
              <a:defRPr/>
            </a:pPr>
            <a:fld id="{0EF7D53D-272A-624E-BE3D-99D13E2B4193}" type="slidenum">
              <a:rPr lang="en-US"/>
              <a:pPr>
                <a:defRPr/>
              </a:pPr>
              <a:t>‹#›</a:t>
            </a:fld>
            <a:endParaRPr lang="en-US" dirty="0"/>
          </a:p>
        </p:txBody>
      </p:sp>
      <p:pic>
        <p:nvPicPr>
          <p:cNvPr id="8" name="Picture 7"/>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1" y="0"/>
            <a:ext cx="9152194" cy="457200"/>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457200" rtl="0" eaLnBrk="1" fontAlgn="base" hangingPunct="1">
        <a:spcBef>
          <a:spcPct val="0"/>
        </a:spcBef>
        <a:spcAft>
          <a:spcPct val="0"/>
        </a:spcAft>
        <a:defRPr sz="2800" b="1" kern="1200">
          <a:solidFill>
            <a:schemeClr val="tx1"/>
          </a:solidFill>
          <a:latin typeface="Arial"/>
          <a:ea typeface="ＭＳ Ｐゴシック" charset="0"/>
          <a:cs typeface="Arial"/>
        </a:defRPr>
      </a:lvl1pPr>
      <a:lvl2pPr algn="ctr" defTabSz="457200" rtl="0" eaLnBrk="1" fontAlgn="base" hangingPunct="1">
        <a:spcBef>
          <a:spcPct val="0"/>
        </a:spcBef>
        <a:spcAft>
          <a:spcPct val="0"/>
        </a:spcAft>
        <a:defRPr sz="3200" b="1">
          <a:solidFill>
            <a:schemeClr val="tx1"/>
          </a:solidFill>
          <a:latin typeface="Arial" charset="0"/>
          <a:ea typeface="ＭＳ Ｐゴシック" charset="0"/>
        </a:defRPr>
      </a:lvl2pPr>
      <a:lvl3pPr algn="ctr" defTabSz="457200" rtl="0" eaLnBrk="1" fontAlgn="base" hangingPunct="1">
        <a:spcBef>
          <a:spcPct val="0"/>
        </a:spcBef>
        <a:spcAft>
          <a:spcPct val="0"/>
        </a:spcAft>
        <a:defRPr sz="3200" b="1">
          <a:solidFill>
            <a:schemeClr val="tx1"/>
          </a:solidFill>
          <a:latin typeface="Arial" charset="0"/>
          <a:ea typeface="ＭＳ Ｐゴシック" charset="0"/>
        </a:defRPr>
      </a:lvl3pPr>
      <a:lvl4pPr algn="ctr" defTabSz="457200" rtl="0" eaLnBrk="1" fontAlgn="base" hangingPunct="1">
        <a:spcBef>
          <a:spcPct val="0"/>
        </a:spcBef>
        <a:spcAft>
          <a:spcPct val="0"/>
        </a:spcAft>
        <a:defRPr sz="3200" b="1">
          <a:solidFill>
            <a:schemeClr val="tx1"/>
          </a:solidFill>
          <a:latin typeface="Arial" charset="0"/>
          <a:ea typeface="ＭＳ Ｐゴシック" charset="0"/>
        </a:defRPr>
      </a:lvl4pPr>
      <a:lvl5pPr algn="ctr" defTabSz="457200" rtl="0" eaLnBrk="1" fontAlgn="base" hangingPunct="1">
        <a:spcBef>
          <a:spcPct val="0"/>
        </a:spcBef>
        <a:spcAft>
          <a:spcPct val="0"/>
        </a:spcAft>
        <a:defRPr sz="3200" b="1">
          <a:solidFill>
            <a:schemeClr val="tx1"/>
          </a:solidFill>
          <a:latin typeface="Arial" charset="0"/>
          <a:ea typeface="ＭＳ Ｐゴシック" charset="0"/>
        </a:defRPr>
      </a:lvl5pPr>
      <a:lvl6pPr marL="457200" algn="ctr" defTabSz="457200" rtl="0" eaLnBrk="1" fontAlgn="base" hangingPunct="1">
        <a:spcBef>
          <a:spcPct val="0"/>
        </a:spcBef>
        <a:spcAft>
          <a:spcPct val="0"/>
        </a:spcAft>
        <a:defRPr sz="3200" b="1">
          <a:solidFill>
            <a:schemeClr val="tx1"/>
          </a:solidFill>
          <a:latin typeface="Arial" charset="0"/>
          <a:ea typeface="ＭＳ Ｐゴシック" charset="0"/>
        </a:defRPr>
      </a:lvl6pPr>
      <a:lvl7pPr marL="914400" algn="ctr" defTabSz="457200" rtl="0" eaLnBrk="1" fontAlgn="base" hangingPunct="1">
        <a:spcBef>
          <a:spcPct val="0"/>
        </a:spcBef>
        <a:spcAft>
          <a:spcPct val="0"/>
        </a:spcAft>
        <a:defRPr sz="3200" b="1">
          <a:solidFill>
            <a:schemeClr val="tx1"/>
          </a:solidFill>
          <a:latin typeface="Arial" charset="0"/>
          <a:ea typeface="ＭＳ Ｐゴシック" charset="0"/>
        </a:defRPr>
      </a:lvl7pPr>
      <a:lvl8pPr marL="1371600" algn="ctr" defTabSz="457200" rtl="0" eaLnBrk="1" fontAlgn="base" hangingPunct="1">
        <a:spcBef>
          <a:spcPct val="0"/>
        </a:spcBef>
        <a:spcAft>
          <a:spcPct val="0"/>
        </a:spcAft>
        <a:defRPr sz="3200" b="1">
          <a:solidFill>
            <a:schemeClr val="tx1"/>
          </a:solidFill>
          <a:latin typeface="Arial" charset="0"/>
          <a:ea typeface="ＭＳ Ｐゴシック" charset="0"/>
        </a:defRPr>
      </a:lvl8pPr>
      <a:lvl9pPr marL="1828800" algn="ctr" defTabSz="457200" rtl="0" eaLnBrk="1" fontAlgn="base" hangingPunct="1">
        <a:spcBef>
          <a:spcPct val="0"/>
        </a:spcBef>
        <a:spcAft>
          <a:spcPct val="0"/>
        </a:spcAft>
        <a:defRPr sz="3200" b="1">
          <a:solidFill>
            <a:schemeClr val="tx1"/>
          </a:solidFill>
          <a:latin typeface="Arial" charset="0"/>
          <a:ea typeface="ＭＳ Ｐゴシック" charset="0"/>
        </a:defRPr>
      </a:lvl9pPr>
    </p:titleStyle>
    <p:bodyStyle>
      <a:lvl1pPr marL="342900" indent="-342900" algn="l" defTabSz="457200" rtl="0" eaLnBrk="1" fontAlgn="base" hangingPunct="1">
        <a:spcBef>
          <a:spcPct val="20000"/>
        </a:spcBef>
        <a:spcAft>
          <a:spcPct val="0"/>
        </a:spcAft>
        <a:buFont typeface="Arial" charset="0"/>
        <a:buChar char="•"/>
        <a:defRPr sz="2000" kern="1200">
          <a:solidFill>
            <a:schemeClr val="tx1"/>
          </a:solidFill>
          <a:latin typeface="Arial"/>
          <a:ea typeface="ＭＳ Ｐゴシック" charset="0"/>
          <a:cs typeface="Arial"/>
        </a:defRPr>
      </a:lvl1pPr>
      <a:lvl2pPr marL="742950" indent="-285750" algn="l" defTabSz="457200" rtl="0" eaLnBrk="1" fontAlgn="base" hangingPunct="1">
        <a:spcBef>
          <a:spcPct val="20000"/>
        </a:spcBef>
        <a:spcAft>
          <a:spcPct val="0"/>
        </a:spcAft>
        <a:buFont typeface="Arial" charset="0"/>
        <a:buChar char="–"/>
        <a:defRPr sz="2000" kern="1200">
          <a:solidFill>
            <a:schemeClr val="tx1"/>
          </a:solidFill>
          <a:latin typeface="Arial"/>
          <a:ea typeface="ＭＳ Ｐゴシック" charset="0"/>
          <a:cs typeface="Arial"/>
        </a:defRPr>
      </a:lvl2pPr>
      <a:lvl3pPr marL="1143000" indent="-228600" algn="l" defTabSz="457200" rtl="0" eaLnBrk="1" fontAlgn="base" hangingPunct="1">
        <a:spcBef>
          <a:spcPct val="20000"/>
        </a:spcBef>
        <a:spcAft>
          <a:spcPct val="0"/>
        </a:spcAft>
        <a:buFont typeface="Arial" charset="0"/>
        <a:buChar char="•"/>
        <a:defRPr sz="1600" kern="1200">
          <a:solidFill>
            <a:schemeClr val="tx1"/>
          </a:solidFill>
          <a:latin typeface="Arial"/>
          <a:ea typeface="ＭＳ Ｐゴシック" charset="0"/>
          <a:cs typeface="Arial"/>
        </a:defRPr>
      </a:lvl3pPr>
      <a:lvl4pPr marL="1600200" indent="-228600" algn="l" defTabSz="457200" rtl="0" eaLnBrk="1" fontAlgn="base" hangingPunct="1">
        <a:spcBef>
          <a:spcPct val="20000"/>
        </a:spcBef>
        <a:spcAft>
          <a:spcPct val="0"/>
        </a:spcAft>
        <a:buFont typeface="Arial" charset="0"/>
        <a:buChar char="–"/>
        <a:defRPr sz="1400" kern="1200">
          <a:solidFill>
            <a:schemeClr val="tx1"/>
          </a:solidFill>
          <a:latin typeface="Arial"/>
          <a:ea typeface="ＭＳ Ｐゴシック" charset="0"/>
          <a:cs typeface="Arial"/>
        </a:defRPr>
      </a:lvl4pPr>
      <a:lvl5pPr marL="2057400" indent="-228600" algn="l" defTabSz="457200" rtl="0" eaLnBrk="1" fontAlgn="base" hangingPunct="1">
        <a:spcBef>
          <a:spcPct val="20000"/>
        </a:spcBef>
        <a:spcAft>
          <a:spcPct val="0"/>
        </a:spcAft>
        <a:buFont typeface="Arial" charset="0"/>
        <a:buChar char="»"/>
        <a:defRPr sz="1000" kern="1200">
          <a:solidFill>
            <a:schemeClr val="tx1"/>
          </a:solidFill>
          <a:latin typeface="Arial"/>
          <a:ea typeface="ＭＳ Ｐゴシック" charset="0"/>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www.mathworks.com/help/matlab/ref/plot.html"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8.xml"/><Relationship Id="rId5" Type="http://schemas.openxmlformats.org/officeDocument/2006/relationships/image" Target="../media/image19.png"/><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www.lib.ncsu.edu/spaces/dataspace"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2.tiff"/></Relationships>
</file>

<file path=ppt/slides/_rels/slide22.xml.rels><?xml version="1.0" encoding="UTF-8" standalone="yes"?>
<Relationships xmlns="http://schemas.openxmlformats.org/package/2006/relationships"><Relationship Id="rId3" Type="http://schemas.openxmlformats.org/officeDocument/2006/relationships/hyperlink" Target="https://docs.google.com/document/d/15mMvSBEyuDSGLYEs0zVZxoRIVD2GGo4OjTfjn5GLLmQ/edit?usp=sharing"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7.sv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TextBox 52">
            <a:extLst>
              <a:ext uri="{FF2B5EF4-FFF2-40B4-BE49-F238E27FC236}">
                <a16:creationId xmlns:a16="http://schemas.microsoft.com/office/drawing/2014/main" id="{60260D15-49E5-8647-BC92-321C45A64A87}"/>
              </a:ext>
            </a:extLst>
          </p:cNvPr>
          <p:cNvSpPr txBox="1"/>
          <p:nvPr/>
        </p:nvSpPr>
        <p:spPr>
          <a:xfrm>
            <a:off x="6225333" y="4052176"/>
            <a:ext cx="2909899" cy="923330"/>
          </a:xfrm>
          <a:prstGeom prst="rect">
            <a:avLst/>
          </a:prstGeom>
          <a:noFill/>
        </p:spPr>
        <p:txBody>
          <a:bodyPr wrap="none" rtlCol="0">
            <a:spAutoFit/>
          </a:bodyPr>
          <a:lstStyle/>
          <a:p>
            <a:pPr algn="ctr"/>
            <a:r>
              <a:rPr lang="en-US" dirty="0"/>
              <a:t>Hosted by Selene Schmittling</a:t>
            </a:r>
          </a:p>
          <a:p>
            <a:pPr algn="ctr"/>
            <a:r>
              <a:rPr lang="en-US" dirty="0"/>
              <a:t>Through</a:t>
            </a:r>
          </a:p>
          <a:p>
            <a:pPr algn="ctr"/>
            <a:r>
              <a:rPr lang="en-US" dirty="0"/>
              <a:t>The Peer Scholars Program</a:t>
            </a:r>
          </a:p>
        </p:txBody>
      </p:sp>
      <p:sp>
        <p:nvSpPr>
          <p:cNvPr id="6" name="Rectangle 5">
            <a:extLst>
              <a:ext uri="{FF2B5EF4-FFF2-40B4-BE49-F238E27FC236}">
                <a16:creationId xmlns:a16="http://schemas.microsoft.com/office/drawing/2014/main" id="{ACFDB8D4-3E4E-2540-8E23-86A245940C6A}"/>
              </a:ext>
            </a:extLst>
          </p:cNvPr>
          <p:cNvSpPr/>
          <p:nvPr/>
        </p:nvSpPr>
        <p:spPr>
          <a:xfrm>
            <a:off x="189854" y="1853045"/>
            <a:ext cx="8484781" cy="2049104"/>
          </a:xfrm>
          <a:prstGeom prst="rect">
            <a:avLst/>
          </a:prstGeom>
          <a:solidFill>
            <a:schemeClr val="tx1">
              <a:lumMod val="75000"/>
              <a:lumOff val="25000"/>
            </a:schemeClr>
          </a:solidFill>
        </p:spPr>
        <p:style>
          <a:lnRef idx="1">
            <a:schemeClr val="dk1"/>
          </a:lnRef>
          <a:fillRef idx="3">
            <a:schemeClr val="dk1"/>
          </a:fillRef>
          <a:effectRef idx="2">
            <a:schemeClr val="dk1"/>
          </a:effectRef>
          <a:fontRef idx="minor">
            <a:schemeClr val="lt1"/>
          </a:fontRef>
        </p:style>
        <p:txBody>
          <a:bodyPr rtlCol="0" anchor="ctr"/>
          <a:lstStyle/>
          <a:p>
            <a:endParaRPr lang="en-US" sz="4800" dirty="0"/>
          </a:p>
        </p:txBody>
      </p:sp>
      <p:sp>
        <p:nvSpPr>
          <p:cNvPr id="7" name="TextBox 6">
            <a:extLst>
              <a:ext uri="{FF2B5EF4-FFF2-40B4-BE49-F238E27FC236}">
                <a16:creationId xmlns:a16="http://schemas.microsoft.com/office/drawing/2014/main" id="{6CF8B265-A78A-7B47-81D9-C60E107427BF}"/>
              </a:ext>
            </a:extLst>
          </p:cNvPr>
          <p:cNvSpPr txBox="1"/>
          <p:nvPr/>
        </p:nvSpPr>
        <p:spPr>
          <a:xfrm>
            <a:off x="2339163" y="2805680"/>
            <a:ext cx="4465674" cy="830997"/>
          </a:xfrm>
          <a:prstGeom prst="rect">
            <a:avLst/>
          </a:prstGeom>
          <a:noFill/>
        </p:spPr>
        <p:txBody>
          <a:bodyPr wrap="square" rtlCol="0">
            <a:spAutoFit/>
          </a:bodyPr>
          <a:lstStyle/>
          <a:p>
            <a:pPr algn="ctr"/>
            <a:r>
              <a:rPr lang="en-US" sz="4800" dirty="0"/>
              <a:t>😀😳😬🤬🥺😫😭</a:t>
            </a:r>
          </a:p>
        </p:txBody>
      </p:sp>
      <p:sp>
        <p:nvSpPr>
          <p:cNvPr id="4" name="TextBox 3">
            <a:extLst>
              <a:ext uri="{FF2B5EF4-FFF2-40B4-BE49-F238E27FC236}">
                <a16:creationId xmlns:a16="http://schemas.microsoft.com/office/drawing/2014/main" id="{F217552B-68D2-8C41-BD43-41628F220F82}"/>
              </a:ext>
            </a:extLst>
          </p:cNvPr>
          <p:cNvSpPr txBox="1"/>
          <p:nvPr/>
        </p:nvSpPr>
        <p:spPr>
          <a:xfrm>
            <a:off x="189854" y="2034846"/>
            <a:ext cx="8484780" cy="369332"/>
          </a:xfrm>
          <a:prstGeom prst="rect">
            <a:avLst/>
          </a:prstGeom>
          <a:noFill/>
        </p:spPr>
        <p:txBody>
          <a:bodyPr wrap="square" rtlCol="0">
            <a:spAutoFit/>
          </a:bodyPr>
          <a:lstStyle/>
          <a:p>
            <a:pPr algn="ctr"/>
            <a:r>
              <a:rPr lang="en-US" dirty="0">
                <a:solidFill>
                  <a:schemeClr val="bg1"/>
                </a:solidFill>
                <a:latin typeface="Chalkduster" panose="03050602040202020205" pitchFamily="66" charset="77"/>
                <a:cs typeface="Cavolini" panose="03000502040302020204" pitchFamily="66" charset="0"/>
              </a:rPr>
              <a:t>The Seven Stages of Reading Someone Else’s Code</a:t>
            </a:r>
          </a:p>
        </p:txBody>
      </p:sp>
      <p:sp>
        <p:nvSpPr>
          <p:cNvPr id="3" name="Subtitle 2"/>
          <p:cNvSpPr>
            <a:spLocks noGrp="1"/>
          </p:cNvSpPr>
          <p:nvPr>
            <p:ph type="subTitle" idx="1"/>
          </p:nvPr>
        </p:nvSpPr>
        <p:spPr>
          <a:xfrm>
            <a:off x="189854" y="1343226"/>
            <a:ext cx="6400800" cy="417486"/>
          </a:xfrm>
        </p:spPr>
        <p:txBody>
          <a:bodyPr rtlCol="0">
            <a:normAutofit/>
          </a:bodyPr>
          <a:lstStyle/>
          <a:p>
            <a:pPr algn="l" fontAlgn="auto">
              <a:spcAft>
                <a:spcPts val="0"/>
              </a:spcAft>
              <a:buFont typeface="Arial"/>
              <a:buNone/>
              <a:defRPr/>
            </a:pPr>
            <a:r>
              <a:rPr lang="en-US" dirty="0">
                <a:solidFill>
                  <a:schemeClr val="bg1">
                    <a:lumMod val="50000"/>
                  </a:schemeClr>
                </a:solidFill>
                <a:effectLst>
                  <a:innerShdw blurRad="114300">
                    <a:prstClr val="black"/>
                  </a:innerShdw>
                </a:effectLst>
                <a:ea typeface="+mn-ea"/>
              </a:rPr>
              <a:t>A Workshop To Improve Code-reading Skills</a:t>
            </a:r>
          </a:p>
        </p:txBody>
      </p:sp>
      <p:sp>
        <p:nvSpPr>
          <p:cNvPr id="2049" name="Title 1"/>
          <p:cNvSpPr>
            <a:spLocks noGrp="1"/>
          </p:cNvSpPr>
          <p:nvPr>
            <p:ph type="ctrTitle"/>
          </p:nvPr>
        </p:nvSpPr>
        <p:spPr>
          <a:xfrm>
            <a:off x="189854" y="449450"/>
            <a:ext cx="7772400" cy="1102519"/>
          </a:xfrm>
        </p:spPr>
        <p:txBody>
          <a:bodyPr>
            <a:scene3d>
              <a:camera prst="orthographicFront"/>
              <a:lightRig rig="threePt" dir="t"/>
            </a:scene3d>
            <a:sp3d extrusionH="57150">
              <a:bevelT w="38100" h="38100"/>
            </a:sp3d>
          </a:bodyPr>
          <a:lstStyle/>
          <a:p>
            <a:pPr algn="l"/>
            <a:r>
              <a:rPr lang="en-US" b="0" dirty="0">
                <a:ln w="0">
                  <a:solidFill>
                    <a:sysClr val="windowText" lastClr="000000"/>
                  </a:solidFill>
                </a:ln>
                <a:effectLst>
                  <a:outerShdw blurRad="50800" dist="38100" algn="l" rotWithShape="0">
                    <a:prstClr val="black">
                      <a:alpha val="40000"/>
                    </a:prstClr>
                  </a:outerShdw>
                </a:effectLst>
                <a:latin typeface="Arial" charset="0"/>
              </a:rPr>
              <a:t>Reading Other People’s Code</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F5B556-36C2-C746-8D97-CFA683505687}"/>
              </a:ext>
            </a:extLst>
          </p:cNvPr>
          <p:cNvSpPr>
            <a:spLocks noGrp="1"/>
          </p:cNvSpPr>
          <p:nvPr>
            <p:ph type="title"/>
          </p:nvPr>
        </p:nvSpPr>
        <p:spPr/>
        <p:txBody>
          <a:bodyPr/>
          <a:lstStyle/>
          <a:p>
            <a:r>
              <a:rPr lang="en-US" dirty="0"/>
              <a:t>Operators</a:t>
            </a:r>
          </a:p>
        </p:txBody>
      </p:sp>
      <p:sp>
        <p:nvSpPr>
          <p:cNvPr id="4" name="Content Placeholder 2">
            <a:extLst>
              <a:ext uri="{FF2B5EF4-FFF2-40B4-BE49-F238E27FC236}">
                <a16:creationId xmlns:a16="http://schemas.microsoft.com/office/drawing/2014/main" id="{6B3107E0-68C7-1242-9C4C-83D546D943D7}"/>
              </a:ext>
            </a:extLst>
          </p:cNvPr>
          <p:cNvSpPr txBox="1">
            <a:spLocks/>
          </p:cNvSpPr>
          <p:nvPr/>
        </p:nvSpPr>
        <p:spPr bwMode="auto">
          <a:xfrm>
            <a:off x="2743200" y="1350168"/>
            <a:ext cx="5943600" cy="3047998"/>
          </a:xfrm>
          <a:prstGeom prst="rect">
            <a:avLst/>
          </a:prstGeom>
          <a:solidFill>
            <a:schemeClr val="tx1"/>
          </a:solid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342900" indent="-342900" algn="l" defTabSz="457200" rtl="0" eaLnBrk="1" fontAlgn="base" hangingPunct="1">
              <a:spcBef>
                <a:spcPct val="20000"/>
              </a:spcBef>
              <a:spcAft>
                <a:spcPct val="0"/>
              </a:spcAft>
              <a:buFont typeface="Arial" charset="0"/>
              <a:buChar char="•"/>
              <a:defRPr sz="2000" kern="1200">
                <a:solidFill>
                  <a:schemeClr val="tx1"/>
                </a:solidFill>
                <a:latin typeface="Arial"/>
                <a:ea typeface="ＭＳ Ｐゴシック" charset="0"/>
                <a:cs typeface="Arial"/>
              </a:defRPr>
            </a:lvl1pPr>
            <a:lvl2pPr marL="742950" indent="-285750" algn="l" defTabSz="457200" rtl="0" eaLnBrk="1" fontAlgn="base" hangingPunct="1">
              <a:spcBef>
                <a:spcPct val="20000"/>
              </a:spcBef>
              <a:spcAft>
                <a:spcPct val="0"/>
              </a:spcAft>
              <a:buFont typeface="Arial" charset="0"/>
              <a:buChar char="–"/>
              <a:defRPr sz="2000" kern="1200">
                <a:solidFill>
                  <a:schemeClr val="tx1"/>
                </a:solidFill>
                <a:latin typeface="Arial"/>
                <a:ea typeface="ＭＳ Ｐゴシック" charset="0"/>
                <a:cs typeface="Arial"/>
              </a:defRPr>
            </a:lvl2pPr>
            <a:lvl3pPr marL="1143000" indent="-228600" algn="l" defTabSz="457200" rtl="0" eaLnBrk="1" fontAlgn="base" hangingPunct="1">
              <a:spcBef>
                <a:spcPct val="20000"/>
              </a:spcBef>
              <a:spcAft>
                <a:spcPct val="0"/>
              </a:spcAft>
              <a:buFont typeface="Arial" charset="0"/>
              <a:buChar char="•"/>
              <a:defRPr sz="1600" kern="1200">
                <a:solidFill>
                  <a:schemeClr val="tx1"/>
                </a:solidFill>
                <a:latin typeface="Arial"/>
                <a:ea typeface="ＭＳ Ｐゴシック" charset="0"/>
                <a:cs typeface="Arial"/>
              </a:defRPr>
            </a:lvl3pPr>
            <a:lvl4pPr marL="1600200" indent="-228600" algn="l" defTabSz="457200" rtl="0" eaLnBrk="1" fontAlgn="base" hangingPunct="1">
              <a:spcBef>
                <a:spcPct val="20000"/>
              </a:spcBef>
              <a:spcAft>
                <a:spcPct val="0"/>
              </a:spcAft>
              <a:buFont typeface="Arial" charset="0"/>
              <a:buChar char="–"/>
              <a:defRPr sz="1400" kern="1200">
                <a:solidFill>
                  <a:schemeClr val="tx1"/>
                </a:solidFill>
                <a:latin typeface="Arial"/>
                <a:ea typeface="ＭＳ Ｐゴシック" charset="0"/>
                <a:cs typeface="Arial"/>
              </a:defRPr>
            </a:lvl4pPr>
            <a:lvl5pPr marL="2057400" indent="-228600" algn="l" defTabSz="457200" rtl="0" eaLnBrk="1" fontAlgn="base" hangingPunct="1">
              <a:spcBef>
                <a:spcPct val="20000"/>
              </a:spcBef>
              <a:spcAft>
                <a:spcPct val="0"/>
              </a:spcAft>
              <a:buFont typeface="Arial" charset="0"/>
              <a:buChar char="»"/>
              <a:defRPr sz="1000" kern="1200">
                <a:solidFill>
                  <a:schemeClr val="tx1"/>
                </a:solidFill>
                <a:latin typeface="Arial"/>
                <a:ea typeface="ＭＳ Ｐゴシック" charset="0"/>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a:solidFill>
                  <a:schemeClr val="bg1"/>
                </a:solidFill>
                <a:latin typeface="Chalkboard SE" panose="03050602040202020205" pitchFamily="66" charset="77"/>
              </a:rPr>
              <a:t>What do you need to know?</a:t>
            </a:r>
          </a:p>
          <a:p>
            <a:pPr marL="0" indent="0">
              <a:buNone/>
            </a:pPr>
            <a:endParaRPr lang="en-US" dirty="0">
              <a:solidFill>
                <a:schemeClr val="bg1"/>
              </a:solidFill>
              <a:latin typeface="Chalkboard SE" panose="03050602040202020205" pitchFamily="66" charset="77"/>
            </a:endParaRPr>
          </a:p>
          <a:p>
            <a:pPr lvl="1">
              <a:buFont typeface="Wingdings" pitchFamily="2" charset="2"/>
              <a:buChar char="ü"/>
            </a:pPr>
            <a:r>
              <a:rPr lang="en-US" sz="1800" dirty="0">
                <a:solidFill>
                  <a:srgbClr val="008F00"/>
                </a:solidFill>
                <a:latin typeface="Book Antiqua" panose="02040602050305030304" pitchFamily="18" charset="0"/>
              </a:rPr>
              <a:t>unary? binary?</a:t>
            </a:r>
          </a:p>
          <a:p>
            <a:pPr lvl="1">
              <a:buFont typeface="Wingdings" pitchFamily="2" charset="2"/>
              <a:buChar char="ü"/>
            </a:pPr>
            <a:r>
              <a:rPr lang="en-US" sz="1800" dirty="0">
                <a:solidFill>
                  <a:srgbClr val="008F00"/>
                </a:solidFill>
                <a:latin typeface="Book Antiqua" panose="02040602050305030304" pitchFamily="18" charset="0"/>
              </a:rPr>
              <a:t>Which available?</a:t>
            </a:r>
            <a:endParaRPr lang="en-US" sz="1400" dirty="0">
              <a:solidFill>
                <a:srgbClr val="008F00"/>
              </a:solidFill>
              <a:latin typeface="Book Antiqua" panose="02040602050305030304" pitchFamily="18" charset="0"/>
            </a:endParaRPr>
          </a:p>
          <a:p>
            <a:pPr lvl="1">
              <a:buFont typeface="Wingdings" pitchFamily="2" charset="2"/>
              <a:buChar char="ü"/>
            </a:pPr>
            <a:r>
              <a:rPr lang="en-US" sz="1800" dirty="0">
                <a:solidFill>
                  <a:srgbClr val="008F00"/>
                </a:solidFill>
                <a:latin typeface="Book Antiqua" panose="02040602050305030304" pitchFamily="18" charset="0"/>
              </a:rPr>
              <a:t>Syntax for storing/accessing?</a:t>
            </a:r>
          </a:p>
        </p:txBody>
      </p:sp>
      <p:graphicFrame>
        <p:nvGraphicFramePr>
          <p:cNvPr id="5" name="Table 4">
            <a:extLst>
              <a:ext uri="{FF2B5EF4-FFF2-40B4-BE49-F238E27FC236}">
                <a16:creationId xmlns:a16="http://schemas.microsoft.com/office/drawing/2014/main" id="{F797E3A9-1AAB-9740-8700-9FA1289214B5}"/>
              </a:ext>
            </a:extLst>
          </p:cNvPr>
          <p:cNvGraphicFramePr>
            <a:graphicFrameLocks noGrp="1"/>
          </p:cNvGraphicFramePr>
          <p:nvPr>
            <p:extLst>
              <p:ext uri="{D42A27DB-BD31-4B8C-83A1-F6EECF244321}">
                <p14:modId xmlns:p14="http://schemas.microsoft.com/office/powerpoint/2010/main" val="180591076"/>
              </p:ext>
            </p:extLst>
          </p:nvPr>
        </p:nvGraphicFramePr>
        <p:xfrm>
          <a:off x="457200" y="1390807"/>
          <a:ext cx="2188464" cy="2966720"/>
        </p:xfrm>
        <a:graphic>
          <a:graphicData uri="http://schemas.openxmlformats.org/drawingml/2006/table">
            <a:tbl>
              <a:tblPr firstRow="1" bandRow="1">
                <a:tableStyleId>{8EC20E35-A176-4012-BC5E-935CFFF8708E}</a:tableStyleId>
              </a:tblPr>
              <a:tblGrid>
                <a:gridCol w="2188464">
                  <a:extLst>
                    <a:ext uri="{9D8B030D-6E8A-4147-A177-3AD203B41FA5}">
                      <a16:colId xmlns:a16="http://schemas.microsoft.com/office/drawing/2014/main" val="126709925"/>
                    </a:ext>
                  </a:extLst>
                </a:gridCol>
              </a:tblGrid>
              <a:tr h="370840">
                <a:tc>
                  <a:txBody>
                    <a:bodyPr/>
                    <a:lstStyle/>
                    <a:p>
                      <a:r>
                        <a:rPr lang="en-US" dirty="0"/>
                        <a:t>Type</a:t>
                      </a:r>
                    </a:p>
                  </a:txBody>
                  <a:tcPr/>
                </a:tc>
                <a:extLst>
                  <a:ext uri="{0D108BD9-81ED-4DB2-BD59-A6C34878D82A}">
                    <a16:rowId xmlns:a16="http://schemas.microsoft.com/office/drawing/2014/main" val="1508037271"/>
                  </a:ext>
                </a:extLst>
              </a:tr>
              <a:tr h="370840">
                <a:tc>
                  <a:txBody>
                    <a:bodyPr/>
                    <a:lstStyle/>
                    <a:p>
                      <a:r>
                        <a:rPr lang="en-US" dirty="0"/>
                        <a:t>Assignment</a:t>
                      </a:r>
                    </a:p>
                  </a:txBody>
                  <a:tcPr/>
                </a:tc>
                <a:extLst>
                  <a:ext uri="{0D108BD9-81ED-4DB2-BD59-A6C34878D82A}">
                    <a16:rowId xmlns:a16="http://schemas.microsoft.com/office/drawing/2014/main" val="2562421283"/>
                  </a:ext>
                </a:extLst>
              </a:tr>
              <a:tr h="370840">
                <a:tc>
                  <a:txBody>
                    <a:bodyPr/>
                    <a:lstStyle/>
                    <a:p>
                      <a:r>
                        <a:rPr lang="en-US" dirty="0"/>
                        <a:t>Arithmetic</a:t>
                      </a:r>
                    </a:p>
                  </a:txBody>
                  <a:tcPr/>
                </a:tc>
                <a:extLst>
                  <a:ext uri="{0D108BD9-81ED-4DB2-BD59-A6C34878D82A}">
                    <a16:rowId xmlns:a16="http://schemas.microsoft.com/office/drawing/2014/main" val="514001664"/>
                  </a:ext>
                </a:extLst>
              </a:tr>
              <a:tr h="370840">
                <a:tc>
                  <a:txBody>
                    <a:bodyPr/>
                    <a:lstStyle/>
                    <a:p>
                      <a:r>
                        <a:rPr lang="en-US" dirty="0"/>
                        <a:t>Relational</a:t>
                      </a:r>
                    </a:p>
                  </a:txBody>
                  <a:tcPr/>
                </a:tc>
                <a:extLst>
                  <a:ext uri="{0D108BD9-81ED-4DB2-BD59-A6C34878D82A}">
                    <a16:rowId xmlns:a16="http://schemas.microsoft.com/office/drawing/2014/main" val="1473828599"/>
                  </a:ext>
                </a:extLst>
              </a:tr>
              <a:tr h="370840">
                <a:tc>
                  <a:txBody>
                    <a:bodyPr/>
                    <a:lstStyle/>
                    <a:p>
                      <a:r>
                        <a:rPr lang="en-US" dirty="0"/>
                        <a:t>Logical</a:t>
                      </a:r>
                    </a:p>
                  </a:txBody>
                  <a:tcPr/>
                </a:tc>
                <a:extLst>
                  <a:ext uri="{0D108BD9-81ED-4DB2-BD59-A6C34878D82A}">
                    <a16:rowId xmlns:a16="http://schemas.microsoft.com/office/drawing/2014/main" val="898172005"/>
                  </a:ext>
                </a:extLst>
              </a:tr>
              <a:tr h="370840">
                <a:tc>
                  <a:txBody>
                    <a:bodyPr/>
                    <a:lstStyle/>
                    <a:p>
                      <a:r>
                        <a:rPr lang="en-US" dirty="0"/>
                        <a:t>Set/Membership</a:t>
                      </a:r>
                    </a:p>
                  </a:txBody>
                  <a:tcPr/>
                </a:tc>
                <a:extLst>
                  <a:ext uri="{0D108BD9-81ED-4DB2-BD59-A6C34878D82A}">
                    <a16:rowId xmlns:a16="http://schemas.microsoft.com/office/drawing/2014/main" val="2417161166"/>
                  </a:ext>
                </a:extLst>
              </a:tr>
              <a:tr h="370840">
                <a:tc>
                  <a:txBody>
                    <a:bodyPr/>
                    <a:lstStyle/>
                    <a:p>
                      <a:r>
                        <a:rPr lang="en-US" dirty="0"/>
                        <a:t>Identity (Python)</a:t>
                      </a:r>
                    </a:p>
                  </a:txBody>
                  <a:tcPr/>
                </a:tc>
                <a:extLst>
                  <a:ext uri="{0D108BD9-81ED-4DB2-BD59-A6C34878D82A}">
                    <a16:rowId xmlns:a16="http://schemas.microsoft.com/office/drawing/2014/main" val="1780698402"/>
                  </a:ext>
                </a:extLst>
              </a:tr>
              <a:tr h="370840">
                <a:tc>
                  <a:txBody>
                    <a:bodyPr/>
                    <a:lstStyle/>
                    <a:p>
                      <a:r>
                        <a:rPr lang="en-US" dirty="0"/>
                        <a:t>Bit-wise</a:t>
                      </a:r>
                    </a:p>
                  </a:txBody>
                  <a:tcPr/>
                </a:tc>
                <a:extLst>
                  <a:ext uri="{0D108BD9-81ED-4DB2-BD59-A6C34878D82A}">
                    <a16:rowId xmlns:a16="http://schemas.microsoft.com/office/drawing/2014/main" val="2823926387"/>
                  </a:ext>
                </a:extLst>
              </a:tr>
            </a:tbl>
          </a:graphicData>
        </a:graphic>
      </p:graphicFrame>
    </p:spTree>
    <p:extLst>
      <p:ext uri="{BB962C8B-B14F-4D97-AF65-F5344CB8AC3E}">
        <p14:creationId xmlns:p14="http://schemas.microsoft.com/office/powerpoint/2010/main" val="42728670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Text&#10;&#10;R code showing operators">
            <a:extLst>
              <a:ext uri="{FF2B5EF4-FFF2-40B4-BE49-F238E27FC236}">
                <a16:creationId xmlns:a16="http://schemas.microsoft.com/office/drawing/2014/main" id="{008E927F-24E2-D247-B518-0A9BD05F9400}"/>
              </a:ext>
            </a:extLst>
          </p:cNvPr>
          <p:cNvPicPr>
            <a:picLocks noGrp="1" noChangeAspect="1"/>
          </p:cNvPicPr>
          <p:nvPr>
            <p:ph idx="1"/>
          </p:nvPr>
        </p:nvPicPr>
        <p:blipFill>
          <a:blip r:embed="rId3"/>
          <a:stretch>
            <a:fillRect/>
          </a:stretch>
        </p:blipFill>
        <p:spPr>
          <a:xfrm>
            <a:off x="326655" y="700633"/>
            <a:ext cx="4953621" cy="4206647"/>
          </a:xfrm>
        </p:spPr>
      </p:pic>
      <p:sp>
        <p:nvSpPr>
          <p:cNvPr id="2" name="Title 1">
            <a:extLst>
              <a:ext uri="{FF2B5EF4-FFF2-40B4-BE49-F238E27FC236}">
                <a16:creationId xmlns:a16="http://schemas.microsoft.com/office/drawing/2014/main" id="{C122B3C5-C627-204A-B803-C3A597F88395}"/>
              </a:ext>
            </a:extLst>
          </p:cNvPr>
          <p:cNvSpPr>
            <a:spLocks noGrp="1"/>
          </p:cNvSpPr>
          <p:nvPr>
            <p:ph type="title"/>
          </p:nvPr>
        </p:nvSpPr>
        <p:spPr/>
        <p:txBody>
          <a:bodyPr/>
          <a:lstStyle/>
          <a:p>
            <a:pPr algn="r"/>
            <a:r>
              <a:rPr lang="en-US" dirty="0"/>
              <a:t>Code Break: Operators</a:t>
            </a:r>
          </a:p>
        </p:txBody>
      </p:sp>
      <p:sp>
        <p:nvSpPr>
          <p:cNvPr id="7" name="Rectangle 6">
            <a:extLst>
              <a:ext uri="{FF2B5EF4-FFF2-40B4-BE49-F238E27FC236}">
                <a16:creationId xmlns:a16="http://schemas.microsoft.com/office/drawing/2014/main" id="{BC4BFFDF-BB47-154D-B4FE-81A129BEBCC6}"/>
              </a:ext>
            </a:extLst>
          </p:cNvPr>
          <p:cNvSpPr/>
          <p:nvPr/>
        </p:nvSpPr>
        <p:spPr>
          <a:xfrm>
            <a:off x="1582951" y="580191"/>
            <a:ext cx="415498" cy="369332"/>
          </a:xfrm>
          <a:prstGeom prst="rect">
            <a:avLst/>
          </a:prstGeom>
        </p:spPr>
        <p:txBody>
          <a:bodyPr wrap="none">
            <a:spAutoFit/>
          </a:bodyPr>
          <a:lstStyle/>
          <a:p>
            <a:r>
              <a:rPr lang="en-US" dirty="0">
                <a:solidFill>
                  <a:srgbClr val="FF0000"/>
                </a:solidFill>
              </a:rPr>
              <a:t>①</a:t>
            </a:r>
          </a:p>
        </p:txBody>
      </p:sp>
      <p:sp>
        <p:nvSpPr>
          <p:cNvPr id="8" name="Rectangle 7">
            <a:extLst>
              <a:ext uri="{FF2B5EF4-FFF2-40B4-BE49-F238E27FC236}">
                <a16:creationId xmlns:a16="http://schemas.microsoft.com/office/drawing/2014/main" id="{6743E987-2F4A-0D42-A6D9-DAE8FEFA67AE}"/>
              </a:ext>
            </a:extLst>
          </p:cNvPr>
          <p:cNvSpPr/>
          <p:nvPr/>
        </p:nvSpPr>
        <p:spPr>
          <a:xfrm>
            <a:off x="1375202" y="1117147"/>
            <a:ext cx="415498" cy="369332"/>
          </a:xfrm>
          <a:prstGeom prst="rect">
            <a:avLst/>
          </a:prstGeom>
        </p:spPr>
        <p:txBody>
          <a:bodyPr wrap="none">
            <a:spAutoFit/>
          </a:bodyPr>
          <a:lstStyle/>
          <a:p>
            <a:r>
              <a:rPr lang="en-US" dirty="0">
                <a:solidFill>
                  <a:srgbClr val="FF0000"/>
                </a:solidFill>
              </a:rPr>
              <a:t>②</a:t>
            </a:r>
          </a:p>
        </p:txBody>
      </p:sp>
      <p:sp>
        <p:nvSpPr>
          <p:cNvPr id="9" name="Rectangle 8">
            <a:extLst>
              <a:ext uri="{FF2B5EF4-FFF2-40B4-BE49-F238E27FC236}">
                <a16:creationId xmlns:a16="http://schemas.microsoft.com/office/drawing/2014/main" id="{92B8CD0A-04D5-EC46-994B-56308FA73ADE}"/>
              </a:ext>
            </a:extLst>
          </p:cNvPr>
          <p:cNvSpPr/>
          <p:nvPr/>
        </p:nvSpPr>
        <p:spPr>
          <a:xfrm>
            <a:off x="982356" y="2574726"/>
            <a:ext cx="415498" cy="369332"/>
          </a:xfrm>
          <a:prstGeom prst="rect">
            <a:avLst/>
          </a:prstGeom>
        </p:spPr>
        <p:txBody>
          <a:bodyPr wrap="none">
            <a:spAutoFit/>
          </a:bodyPr>
          <a:lstStyle/>
          <a:p>
            <a:r>
              <a:rPr lang="en-US" dirty="0">
                <a:solidFill>
                  <a:srgbClr val="FF0000"/>
                </a:solidFill>
              </a:rPr>
              <a:t>③</a:t>
            </a:r>
          </a:p>
        </p:txBody>
      </p:sp>
      <p:sp>
        <p:nvSpPr>
          <p:cNvPr id="10" name="Rectangle 9">
            <a:extLst>
              <a:ext uri="{FF2B5EF4-FFF2-40B4-BE49-F238E27FC236}">
                <a16:creationId xmlns:a16="http://schemas.microsoft.com/office/drawing/2014/main" id="{3C59E3BF-A532-EE4E-9740-BA99B3EA3699}"/>
              </a:ext>
            </a:extLst>
          </p:cNvPr>
          <p:cNvSpPr/>
          <p:nvPr/>
        </p:nvSpPr>
        <p:spPr>
          <a:xfrm>
            <a:off x="1716301" y="3215759"/>
            <a:ext cx="415498" cy="369332"/>
          </a:xfrm>
          <a:prstGeom prst="rect">
            <a:avLst/>
          </a:prstGeom>
        </p:spPr>
        <p:txBody>
          <a:bodyPr wrap="none">
            <a:spAutoFit/>
          </a:bodyPr>
          <a:lstStyle/>
          <a:p>
            <a:r>
              <a:rPr lang="en-US" dirty="0">
                <a:solidFill>
                  <a:srgbClr val="FF0000"/>
                </a:solidFill>
              </a:rPr>
              <a:t>④</a:t>
            </a:r>
          </a:p>
        </p:txBody>
      </p:sp>
      <p:sp>
        <p:nvSpPr>
          <p:cNvPr id="13" name="Rectangle 12">
            <a:extLst>
              <a:ext uri="{FF2B5EF4-FFF2-40B4-BE49-F238E27FC236}">
                <a16:creationId xmlns:a16="http://schemas.microsoft.com/office/drawing/2014/main" id="{94B8E16F-A914-1449-B542-A87A0B281A0D}"/>
              </a:ext>
            </a:extLst>
          </p:cNvPr>
          <p:cNvSpPr/>
          <p:nvPr/>
        </p:nvSpPr>
        <p:spPr>
          <a:xfrm>
            <a:off x="969405" y="2944058"/>
            <a:ext cx="415498" cy="369332"/>
          </a:xfrm>
          <a:prstGeom prst="rect">
            <a:avLst/>
          </a:prstGeom>
        </p:spPr>
        <p:txBody>
          <a:bodyPr wrap="none">
            <a:spAutoFit/>
          </a:bodyPr>
          <a:lstStyle/>
          <a:p>
            <a:r>
              <a:rPr lang="en-US" dirty="0">
                <a:solidFill>
                  <a:srgbClr val="FF0000"/>
                </a:solidFill>
              </a:rPr>
              <a:t>➎</a:t>
            </a:r>
          </a:p>
        </p:txBody>
      </p:sp>
      <p:sp>
        <p:nvSpPr>
          <p:cNvPr id="21" name="TextBox 20">
            <a:extLst>
              <a:ext uri="{FF2B5EF4-FFF2-40B4-BE49-F238E27FC236}">
                <a16:creationId xmlns:a16="http://schemas.microsoft.com/office/drawing/2014/main" id="{1B139ED2-67DA-6240-90F0-5CDE0102FF5C}"/>
              </a:ext>
            </a:extLst>
          </p:cNvPr>
          <p:cNvSpPr txBox="1"/>
          <p:nvPr/>
        </p:nvSpPr>
        <p:spPr>
          <a:xfrm>
            <a:off x="5404539" y="1730257"/>
            <a:ext cx="3275979" cy="1754326"/>
          </a:xfrm>
          <a:prstGeom prst="rect">
            <a:avLst/>
          </a:prstGeom>
          <a:noFill/>
        </p:spPr>
        <p:txBody>
          <a:bodyPr wrap="square" rIns="0" rtlCol="0">
            <a:spAutoFit/>
          </a:bodyPr>
          <a:lstStyle/>
          <a:p>
            <a:r>
              <a:rPr lang="en-US" dirty="0"/>
              <a:t>What types of operators are represented here? </a:t>
            </a:r>
          </a:p>
          <a:p>
            <a:pPr marL="285750" indent="-285750">
              <a:buFont typeface="Arial" panose="020B0604020202020204" pitchFamily="34" charset="0"/>
              <a:buChar char="•"/>
            </a:pPr>
            <a:r>
              <a:rPr lang="en-US" dirty="0"/>
              <a:t>arithmetic?</a:t>
            </a:r>
          </a:p>
          <a:p>
            <a:pPr marL="285750" indent="-285750">
              <a:buFont typeface="Arial" panose="020B0604020202020204" pitchFamily="34" charset="0"/>
              <a:buChar char="•"/>
            </a:pPr>
            <a:r>
              <a:rPr lang="en-US" dirty="0"/>
              <a:t>assignment?</a:t>
            </a:r>
          </a:p>
          <a:p>
            <a:pPr marL="285750" indent="-285750">
              <a:buFont typeface="Arial" panose="020B0604020202020204" pitchFamily="34" charset="0"/>
              <a:buChar char="•"/>
            </a:pPr>
            <a:r>
              <a:rPr lang="en-US" dirty="0"/>
              <a:t>relational?</a:t>
            </a:r>
          </a:p>
          <a:p>
            <a:pPr marL="285750" indent="-285750">
              <a:buFont typeface="Arial" panose="020B0604020202020204" pitchFamily="34" charset="0"/>
              <a:buChar char="•"/>
            </a:pPr>
            <a:r>
              <a:rPr lang="en-US" dirty="0"/>
              <a:t>logical?</a:t>
            </a:r>
          </a:p>
        </p:txBody>
      </p:sp>
      <p:sp>
        <p:nvSpPr>
          <p:cNvPr id="3" name="TextBox 2">
            <a:extLst>
              <a:ext uri="{FF2B5EF4-FFF2-40B4-BE49-F238E27FC236}">
                <a16:creationId xmlns:a16="http://schemas.microsoft.com/office/drawing/2014/main" id="{0532BAB3-C50B-4A49-8172-3AE03CB0492F}"/>
              </a:ext>
            </a:extLst>
          </p:cNvPr>
          <p:cNvSpPr txBox="1"/>
          <p:nvPr/>
        </p:nvSpPr>
        <p:spPr>
          <a:xfrm>
            <a:off x="3726897" y="2278761"/>
            <a:ext cx="845103" cy="369332"/>
          </a:xfrm>
          <a:prstGeom prst="rect">
            <a:avLst/>
          </a:prstGeom>
          <a:noFill/>
        </p:spPr>
        <p:txBody>
          <a:bodyPr wrap="none" rtlCol="0">
            <a:spAutoFit/>
          </a:bodyPr>
          <a:lstStyle/>
          <a:p>
            <a:r>
              <a:rPr lang="en-US" b="1" dirty="0"/>
              <a:t>R Code</a:t>
            </a:r>
          </a:p>
        </p:txBody>
      </p:sp>
      <p:sp>
        <p:nvSpPr>
          <p:cNvPr id="6" name="Rectangle 5">
            <a:extLst>
              <a:ext uri="{FF2B5EF4-FFF2-40B4-BE49-F238E27FC236}">
                <a16:creationId xmlns:a16="http://schemas.microsoft.com/office/drawing/2014/main" id="{C3B2A784-09AD-C643-8C3C-0DC85FD14121}"/>
              </a:ext>
            </a:extLst>
          </p:cNvPr>
          <p:cNvSpPr/>
          <p:nvPr/>
        </p:nvSpPr>
        <p:spPr>
          <a:xfrm>
            <a:off x="1998449" y="4285825"/>
            <a:ext cx="415498" cy="369332"/>
          </a:xfrm>
          <a:prstGeom prst="rect">
            <a:avLst/>
          </a:prstGeom>
        </p:spPr>
        <p:txBody>
          <a:bodyPr wrap="none">
            <a:spAutoFit/>
          </a:bodyPr>
          <a:lstStyle/>
          <a:p>
            <a:r>
              <a:rPr lang="en-US" dirty="0">
                <a:solidFill>
                  <a:srgbClr val="FF0000"/>
                </a:solidFill>
              </a:rPr>
              <a:t>➏</a:t>
            </a:r>
          </a:p>
        </p:txBody>
      </p:sp>
    </p:spTree>
    <p:extLst>
      <p:ext uri="{BB962C8B-B14F-4D97-AF65-F5344CB8AC3E}">
        <p14:creationId xmlns:p14="http://schemas.microsoft.com/office/powerpoint/2010/main" val="21143017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0A2C13-E171-6741-8E43-F7F6BD8617A5}"/>
              </a:ext>
            </a:extLst>
          </p:cNvPr>
          <p:cNvSpPr>
            <a:spLocks noGrp="1"/>
          </p:cNvSpPr>
          <p:nvPr>
            <p:ph type="title"/>
          </p:nvPr>
        </p:nvSpPr>
        <p:spPr/>
        <p:txBody>
          <a:bodyPr/>
          <a:lstStyle/>
          <a:p>
            <a:pPr algn="l"/>
            <a:r>
              <a:rPr lang="en-US" dirty="0"/>
              <a:t>Conditional Statements &amp; Loops</a:t>
            </a:r>
          </a:p>
        </p:txBody>
      </p:sp>
      <p:graphicFrame>
        <p:nvGraphicFramePr>
          <p:cNvPr id="4" name="Table 3">
            <a:extLst>
              <a:ext uri="{FF2B5EF4-FFF2-40B4-BE49-F238E27FC236}">
                <a16:creationId xmlns:a16="http://schemas.microsoft.com/office/drawing/2014/main" id="{3B151D52-6203-054A-9959-74CDF3ED4EE9}"/>
              </a:ext>
            </a:extLst>
          </p:cNvPr>
          <p:cNvGraphicFramePr>
            <a:graphicFrameLocks noGrp="1"/>
          </p:cNvGraphicFramePr>
          <p:nvPr>
            <p:extLst>
              <p:ext uri="{D42A27DB-BD31-4B8C-83A1-F6EECF244321}">
                <p14:modId xmlns:p14="http://schemas.microsoft.com/office/powerpoint/2010/main" val="3016595058"/>
              </p:ext>
            </p:extLst>
          </p:nvPr>
        </p:nvGraphicFramePr>
        <p:xfrm>
          <a:off x="457200" y="1958103"/>
          <a:ext cx="2322576" cy="2225040"/>
        </p:xfrm>
        <a:graphic>
          <a:graphicData uri="http://schemas.openxmlformats.org/drawingml/2006/table">
            <a:tbl>
              <a:tblPr firstRow="1" bandRow="1">
                <a:tableStyleId>{5C22544A-7EE6-4342-B048-85BDC9FD1C3A}</a:tableStyleId>
              </a:tblPr>
              <a:tblGrid>
                <a:gridCol w="2322576">
                  <a:extLst>
                    <a:ext uri="{9D8B030D-6E8A-4147-A177-3AD203B41FA5}">
                      <a16:colId xmlns:a16="http://schemas.microsoft.com/office/drawing/2014/main" val="3033609540"/>
                    </a:ext>
                  </a:extLst>
                </a:gridCol>
              </a:tblGrid>
              <a:tr h="370840">
                <a:tc>
                  <a:txBody>
                    <a:bodyPr/>
                    <a:lstStyle/>
                    <a:p>
                      <a:r>
                        <a:rPr lang="en-US" dirty="0"/>
                        <a:t>Statements</a:t>
                      </a:r>
                    </a:p>
                  </a:txBody>
                  <a:tcPr/>
                </a:tc>
                <a:extLst>
                  <a:ext uri="{0D108BD9-81ED-4DB2-BD59-A6C34878D82A}">
                    <a16:rowId xmlns:a16="http://schemas.microsoft.com/office/drawing/2014/main" val="3428846716"/>
                  </a:ext>
                </a:extLst>
              </a:tr>
              <a:tr h="370840">
                <a:tc>
                  <a:txBody>
                    <a:bodyPr/>
                    <a:lstStyle/>
                    <a:p>
                      <a:r>
                        <a:rPr lang="en-US" dirty="0"/>
                        <a:t>If</a:t>
                      </a:r>
                    </a:p>
                  </a:txBody>
                  <a:tcPr/>
                </a:tc>
                <a:extLst>
                  <a:ext uri="{0D108BD9-81ED-4DB2-BD59-A6C34878D82A}">
                    <a16:rowId xmlns:a16="http://schemas.microsoft.com/office/drawing/2014/main" val="3084839747"/>
                  </a:ext>
                </a:extLst>
              </a:tr>
              <a:tr h="370840">
                <a:tc>
                  <a:txBody>
                    <a:bodyPr/>
                    <a:lstStyle/>
                    <a:p>
                      <a:r>
                        <a:rPr lang="en-US" dirty="0"/>
                        <a:t>For</a:t>
                      </a:r>
                    </a:p>
                  </a:txBody>
                  <a:tcPr/>
                </a:tc>
                <a:extLst>
                  <a:ext uri="{0D108BD9-81ED-4DB2-BD59-A6C34878D82A}">
                    <a16:rowId xmlns:a16="http://schemas.microsoft.com/office/drawing/2014/main" val="3676169893"/>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While</a:t>
                      </a:r>
                    </a:p>
                  </a:txBody>
                  <a:tcPr/>
                </a:tc>
                <a:extLst>
                  <a:ext uri="{0D108BD9-81ED-4DB2-BD59-A6C34878D82A}">
                    <a16:rowId xmlns:a16="http://schemas.microsoft.com/office/drawing/2014/main" val="1875949939"/>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[List] Comprehensions</a:t>
                      </a:r>
                    </a:p>
                  </a:txBody>
                  <a:tcPr/>
                </a:tc>
                <a:extLst>
                  <a:ext uri="{0D108BD9-81ED-4DB2-BD59-A6C34878D82A}">
                    <a16:rowId xmlns:a16="http://schemas.microsoft.com/office/drawing/2014/main" val="695615554"/>
                  </a:ext>
                </a:extLst>
              </a:tr>
              <a:tr h="370840">
                <a:tc>
                  <a:txBody>
                    <a:bodyPr/>
                    <a:lstStyle/>
                    <a:p>
                      <a:r>
                        <a:rPr lang="en-US" dirty="0"/>
                        <a:t>Switch</a:t>
                      </a:r>
                    </a:p>
                  </a:txBody>
                  <a:tcPr/>
                </a:tc>
                <a:extLst>
                  <a:ext uri="{0D108BD9-81ED-4DB2-BD59-A6C34878D82A}">
                    <a16:rowId xmlns:a16="http://schemas.microsoft.com/office/drawing/2014/main" val="452541958"/>
                  </a:ext>
                </a:extLst>
              </a:tr>
            </a:tbl>
          </a:graphicData>
        </a:graphic>
      </p:graphicFrame>
      <p:sp>
        <p:nvSpPr>
          <p:cNvPr id="7" name="Content Placeholder 2">
            <a:extLst>
              <a:ext uri="{FF2B5EF4-FFF2-40B4-BE49-F238E27FC236}">
                <a16:creationId xmlns:a16="http://schemas.microsoft.com/office/drawing/2014/main" id="{9E64B68E-9F89-2345-9E1C-5258DF6E5BFF}"/>
              </a:ext>
            </a:extLst>
          </p:cNvPr>
          <p:cNvSpPr txBox="1">
            <a:spLocks/>
          </p:cNvSpPr>
          <p:nvPr/>
        </p:nvSpPr>
        <p:spPr bwMode="auto">
          <a:xfrm>
            <a:off x="3011424" y="1350168"/>
            <a:ext cx="5675376" cy="3047998"/>
          </a:xfrm>
          <a:prstGeom prst="rect">
            <a:avLst/>
          </a:prstGeom>
          <a:solidFill>
            <a:schemeClr val="tx1"/>
          </a:solid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342900" indent="-342900" algn="l" defTabSz="457200" rtl="0" eaLnBrk="1" fontAlgn="base" hangingPunct="1">
              <a:spcBef>
                <a:spcPct val="20000"/>
              </a:spcBef>
              <a:spcAft>
                <a:spcPct val="0"/>
              </a:spcAft>
              <a:buFont typeface="Arial" charset="0"/>
              <a:buChar char="•"/>
              <a:defRPr sz="2000" kern="1200">
                <a:solidFill>
                  <a:schemeClr val="tx1"/>
                </a:solidFill>
                <a:latin typeface="Arial"/>
                <a:ea typeface="ＭＳ Ｐゴシック" charset="0"/>
                <a:cs typeface="Arial"/>
              </a:defRPr>
            </a:lvl1pPr>
            <a:lvl2pPr marL="742950" indent="-285750" algn="l" defTabSz="457200" rtl="0" eaLnBrk="1" fontAlgn="base" hangingPunct="1">
              <a:spcBef>
                <a:spcPct val="20000"/>
              </a:spcBef>
              <a:spcAft>
                <a:spcPct val="0"/>
              </a:spcAft>
              <a:buFont typeface="Arial" charset="0"/>
              <a:buChar char="–"/>
              <a:defRPr sz="2000" kern="1200">
                <a:solidFill>
                  <a:schemeClr val="tx1"/>
                </a:solidFill>
                <a:latin typeface="Arial"/>
                <a:ea typeface="ＭＳ Ｐゴシック" charset="0"/>
                <a:cs typeface="Arial"/>
              </a:defRPr>
            </a:lvl2pPr>
            <a:lvl3pPr marL="1143000" indent="-228600" algn="l" defTabSz="457200" rtl="0" eaLnBrk="1" fontAlgn="base" hangingPunct="1">
              <a:spcBef>
                <a:spcPct val="20000"/>
              </a:spcBef>
              <a:spcAft>
                <a:spcPct val="0"/>
              </a:spcAft>
              <a:buFont typeface="Arial" charset="0"/>
              <a:buChar char="•"/>
              <a:defRPr sz="1600" kern="1200">
                <a:solidFill>
                  <a:schemeClr val="tx1"/>
                </a:solidFill>
                <a:latin typeface="Arial"/>
                <a:ea typeface="ＭＳ Ｐゴシック" charset="0"/>
                <a:cs typeface="Arial"/>
              </a:defRPr>
            </a:lvl3pPr>
            <a:lvl4pPr marL="1600200" indent="-228600" algn="l" defTabSz="457200" rtl="0" eaLnBrk="1" fontAlgn="base" hangingPunct="1">
              <a:spcBef>
                <a:spcPct val="20000"/>
              </a:spcBef>
              <a:spcAft>
                <a:spcPct val="0"/>
              </a:spcAft>
              <a:buFont typeface="Arial" charset="0"/>
              <a:buChar char="–"/>
              <a:defRPr sz="1400" kern="1200">
                <a:solidFill>
                  <a:schemeClr val="tx1"/>
                </a:solidFill>
                <a:latin typeface="Arial"/>
                <a:ea typeface="ＭＳ Ｐゴシック" charset="0"/>
                <a:cs typeface="Arial"/>
              </a:defRPr>
            </a:lvl4pPr>
            <a:lvl5pPr marL="2057400" indent="-228600" algn="l" defTabSz="457200" rtl="0" eaLnBrk="1" fontAlgn="base" hangingPunct="1">
              <a:spcBef>
                <a:spcPct val="20000"/>
              </a:spcBef>
              <a:spcAft>
                <a:spcPct val="0"/>
              </a:spcAft>
              <a:buFont typeface="Arial" charset="0"/>
              <a:buChar char="»"/>
              <a:defRPr sz="1000" kern="1200">
                <a:solidFill>
                  <a:schemeClr val="tx1"/>
                </a:solidFill>
                <a:latin typeface="Arial"/>
                <a:ea typeface="ＭＳ Ｐゴシック" charset="0"/>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a:solidFill>
                  <a:schemeClr val="bg1"/>
                </a:solidFill>
                <a:latin typeface="Chalkboard SE" panose="03050602040202020205" pitchFamily="66" charset="77"/>
              </a:rPr>
              <a:t>What do you need to know?</a:t>
            </a:r>
          </a:p>
          <a:p>
            <a:pPr marL="0" indent="0">
              <a:buNone/>
            </a:pPr>
            <a:endParaRPr lang="en-US" dirty="0">
              <a:solidFill>
                <a:schemeClr val="bg1"/>
              </a:solidFill>
              <a:latin typeface="Chalkboard SE" panose="03050602040202020205" pitchFamily="66" charset="77"/>
            </a:endParaRPr>
          </a:p>
          <a:p>
            <a:pPr lvl="1">
              <a:buFont typeface="Wingdings" pitchFamily="2" charset="2"/>
              <a:buChar char="ü"/>
            </a:pPr>
            <a:r>
              <a:rPr lang="en-US" sz="1800" dirty="0">
                <a:solidFill>
                  <a:srgbClr val="008F00"/>
                </a:solidFill>
                <a:latin typeface="Book Antiqua" panose="02040602050305030304" pitchFamily="18" charset="0"/>
              </a:rPr>
              <a:t>For vs. while</a:t>
            </a:r>
          </a:p>
          <a:p>
            <a:pPr lvl="1">
              <a:buFont typeface="Wingdings" pitchFamily="2" charset="2"/>
              <a:buChar char="ü"/>
            </a:pPr>
            <a:r>
              <a:rPr lang="en-US" sz="1800" dirty="0">
                <a:solidFill>
                  <a:srgbClr val="008F00"/>
                </a:solidFill>
                <a:latin typeface="Book Antiqua" panose="02040602050305030304" pitchFamily="18" charset="0"/>
              </a:rPr>
              <a:t>If: Logical / Relational Operators </a:t>
            </a:r>
          </a:p>
          <a:p>
            <a:pPr lvl="1">
              <a:buFont typeface="Wingdings" pitchFamily="2" charset="2"/>
              <a:buChar char="ü"/>
            </a:pPr>
            <a:r>
              <a:rPr lang="en-US" sz="1800" dirty="0">
                <a:solidFill>
                  <a:srgbClr val="008F00"/>
                </a:solidFill>
                <a:latin typeface="Book Antiqua" panose="02040602050305030304" pitchFamily="18" charset="0"/>
              </a:rPr>
              <a:t>Switch</a:t>
            </a:r>
          </a:p>
          <a:p>
            <a:pPr lvl="1">
              <a:buFont typeface="Wingdings" pitchFamily="2" charset="2"/>
              <a:buChar char="ü"/>
            </a:pPr>
            <a:endParaRPr lang="en-US" sz="1800" dirty="0">
              <a:solidFill>
                <a:srgbClr val="008F00"/>
              </a:solidFill>
              <a:latin typeface="Book Antiqua" panose="02040602050305030304" pitchFamily="18" charset="0"/>
            </a:endParaRPr>
          </a:p>
        </p:txBody>
      </p:sp>
    </p:spTree>
    <p:extLst>
      <p:ext uri="{BB962C8B-B14F-4D97-AF65-F5344CB8AC3E}">
        <p14:creationId xmlns:p14="http://schemas.microsoft.com/office/powerpoint/2010/main" val="18056552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22B3C5-C627-204A-B803-C3A597F88395}"/>
              </a:ext>
            </a:extLst>
          </p:cNvPr>
          <p:cNvSpPr>
            <a:spLocks noGrp="1"/>
          </p:cNvSpPr>
          <p:nvPr>
            <p:ph type="title"/>
          </p:nvPr>
        </p:nvSpPr>
        <p:spPr/>
        <p:txBody>
          <a:bodyPr/>
          <a:lstStyle/>
          <a:p>
            <a:r>
              <a:rPr lang="en-US" dirty="0"/>
              <a:t>Code Break: Loops &amp; Conditionals</a:t>
            </a:r>
          </a:p>
        </p:txBody>
      </p:sp>
      <p:pic>
        <p:nvPicPr>
          <p:cNvPr id="5" name="Content Placeholder 4" descr="Text&#10;&#10;Description automatically generated">
            <a:extLst>
              <a:ext uri="{FF2B5EF4-FFF2-40B4-BE49-F238E27FC236}">
                <a16:creationId xmlns:a16="http://schemas.microsoft.com/office/drawing/2014/main" id="{BB582E55-711A-1B42-BE2A-C49187047399}"/>
              </a:ext>
            </a:extLst>
          </p:cNvPr>
          <p:cNvPicPr>
            <a:picLocks noGrp="1" noChangeAspect="1"/>
          </p:cNvPicPr>
          <p:nvPr>
            <p:ph idx="1"/>
          </p:nvPr>
        </p:nvPicPr>
        <p:blipFill>
          <a:blip r:embed="rId3"/>
          <a:stretch>
            <a:fillRect/>
          </a:stretch>
        </p:blipFill>
        <p:spPr>
          <a:xfrm>
            <a:off x="1148080" y="1351438"/>
            <a:ext cx="3054206" cy="3657600"/>
          </a:xfrm>
        </p:spPr>
      </p:pic>
      <p:sp>
        <p:nvSpPr>
          <p:cNvPr id="8" name="TextBox 7">
            <a:extLst>
              <a:ext uri="{FF2B5EF4-FFF2-40B4-BE49-F238E27FC236}">
                <a16:creationId xmlns:a16="http://schemas.microsoft.com/office/drawing/2014/main" id="{ABA58129-9847-5140-97E8-0113B5EBDEEE}"/>
              </a:ext>
            </a:extLst>
          </p:cNvPr>
          <p:cNvSpPr txBox="1"/>
          <p:nvPr/>
        </p:nvSpPr>
        <p:spPr>
          <a:xfrm>
            <a:off x="187091" y="1350168"/>
            <a:ext cx="729687" cy="369332"/>
          </a:xfrm>
          <a:prstGeom prst="rect">
            <a:avLst/>
          </a:prstGeom>
          <a:noFill/>
        </p:spPr>
        <p:txBody>
          <a:bodyPr wrap="none" rtlCol="0">
            <a:spAutoFit/>
          </a:bodyPr>
          <a:lstStyle/>
          <a:p>
            <a:r>
              <a:rPr lang="en-US" dirty="0"/>
              <a:t>Code:</a:t>
            </a:r>
          </a:p>
        </p:txBody>
      </p:sp>
      <p:sp>
        <p:nvSpPr>
          <p:cNvPr id="9" name="TextBox 8">
            <a:extLst>
              <a:ext uri="{FF2B5EF4-FFF2-40B4-BE49-F238E27FC236}">
                <a16:creationId xmlns:a16="http://schemas.microsoft.com/office/drawing/2014/main" id="{457E7931-6C22-434E-900D-6AF6FDBE6016}"/>
              </a:ext>
            </a:extLst>
          </p:cNvPr>
          <p:cNvSpPr txBox="1"/>
          <p:nvPr/>
        </p:nvSpPr>
        <p:spPr>
          <a:xfrm>
            <a:off x="5425770" y="1166137"/>
            <a:ext cx="2461058" cy="646331"/>
          </a:xfrm>
          <a:prstGeom prst="rect">
            <a:avLst/>
          </a:prstGeom>
          <a:noFill/>
        </p:spPr>
        <p:txBody>
          <a:bodyPr wrap="none" rtlCol="0">
            <a:spAutoFit/>
          </a:bodyPr>
          <a:lstStyle/>
          <a:p>
            <a:r>
              <a:rPr lang="en-US" dirty="0"/>
              <a:t>What’s the Output of A?</a:t>
            </a:r>
          </a:p>
          <a:p>
            <a:pPr algn="ctr"/>
            <a:r>
              <a:rPr lang="en-US" dirty="0"/>
              <a:t>1 or 2?</a:t>
            </a:r>
          </a:p>
        </p:txBody>
      </p:sp>
      <p:sp>
        <p:nvSpPr>
          <p:cNvPr id="10" name="TextBox 9">
            <a:extLst>
              <a:ext uri="{FF2B5EF4-FFF2-40B4-BE49-F238E27FC236}">
                <a16:creationId xmlns:a16="http://schemas.microsoft.com/office/drawing/2014/main" id="{12C10A00-DBC7-A34F-BE1C-0BE3B10D8495}"/>
              </a:ext>
            </a:extLst>
          </p:cNvPr>
          <p:cNvSpPr txBox="1"/>
          <p:nvPr/>
        </p:nvSpPr>
        <p:spPr>
          <a:xfrm>
            <a:off x="187091" y="2336124"/>
            <a:ext cx="870366" cy="369332"/>
          </a:xfrm>
          <a:prstGeom prst="rect">
            <a:avLst/>
          </a:prstGeom>
          <a:noFill/>
        </p:spPr>
        <p:txBody>
          <a:bodyPr wrap="none" rtlCol="0">
            <a:spAutoFit/>
          </a:bodyPr>
          <a:lstStyle/>
          <a:p>
            <a:r>
              <a:rPr lang="en-US" b="1" dirty="0"/>
              <a:t>Python</a:t>
            </a:r>
          </a:p>
        </p:txBody>
      </p:sp>
      <p:sp>
        <p:nvSpPr>
          <p:cNvPr id="4" name="Rectangle 3">
            <a:extLst>
              <a:ext uri="{FF2B5EF4-FFF2-40B4-BE49-F238E27FC236}">
                <a16:creationId xmlns:a16="http://schemas.microsoft.com/office/drawing/2014/main" id="{EDDF3830-7CE7-D24D-9E31-8DD816979BDB}"/>
              </a:ext>
            </a:extLst>
          </p:cNvPr>
          <p:cNvSpPr/>
          <p:nvPr/>
        </p:nvSpPr>
        <p:spPr>
          <a:xfrm>
            <a:off x="4225839" y="1657131"/>
            <a:ext cx="415498" cy="369332"/>
          </a:xfrm>
          <a:prstGeom prst="rect">
            <a:avLst/>
          </a:prstGeom>
        </p:spPr>
        <p:txBody>
          <a:bodyPr wrap="none">
            <a:spAutoFit/>
          </a:bodyPr>
          <a:lstStyle/>
          <a:p>
            <a:r>
              <a:rPr lang="en-US" dirty="0">
                <a:solidFill>
                  <a:srgbClr val="FF0000"/>
                </a:solidFill>
              </a:rPr>
              <a:t>①</a:t>
            </a:r>
          </a:p>
        </p:txBody>
      </p:sp>
      <p:sp>
        <p:nvSpPr>
          <p:cNvPr id="6" name="Rectangle 5">
            <a:extLst>
              <a:ext uri="{FF2B5EF4-FFF2-40B4-BE49-F238E27FC236}">
                <a16:creationId xmlns:a16="http://schemas.microsoft.com/office/drawing/2014/main" id="{EEFFE4B4-0D1F-9E4B-89F6-D16C7618B50C}"/>
              </a:ext>
            </a:extLst>
          </p:cNvPr>
          <p:cNvSpPr/>
          <p:nvPr/>
        </p:nvSpPr>
        <p:spPr>
          <a:xfrm>
            <a:off x="4228367" y="2028043"/>
            <a:ext cx="415498" cy="369332"/>
          </a:xfrm>
          <a:prstGeom prst="rect">
            <a:avLst/>
          </a:prstGeom>
        </p:spPr>
        <p:txBody>
          <a:bodyPr wrap="none">
            <a:spAutoFit/>
          </a:bodyPr>
          <a:lstStyle/>
          <a:p>
            <a:r>
              <a:rPr lang="en-US" dirty="0">
                <a:solidFill>
                  <a:srgbClr val="FF0000"/>
                </a:solidFill>
              </a:rPr>
              <a:t>②</a:t>
            </a:r>
          </a:p>
        </p:txBody>
      </p:sp>
      <p:sp>
        <p:nvSpPr>
          <p:cNvPr id="16" name="TextBox 15">
            <a:extLst>
              <a:ext uri="{FF2B5EF4-FFF2-40B4-BE49-F238E27FC236}">
                <a16:creationId xmlns:a16="http://schemas.microsoft.com/office/drawing/2014/main" id="{6825E506-DC94-7A4A-80E2-1CB152D690FF}"/>
              </a:ext>
            </a:extLst>
          </p:cNvPr>
          <p:cNvSpPr txBox="1"/>
          <p:nvPr/>
        </p:nvSpPr>
        <p:spPr>
          <a:xfrm>
            <a:off x="5425770" y="2205049"/>
            <a:ext cx="2957669" cy="646331"/>
          </a:xfrm>
          <a:prstGeom prst="rect">
            <a:avLst/>
          </a:prstGeom>
          <a:noFill/>
        </p:spPr>
        <p:txBody>
          <a:bodyPr wrap="none" rtlCol="0">
            <a:spAutoFit/>
          </a:bodyPr>
          <a:lstStyle/>
          <a:p>
            <a:r>
              <a:rPr lang="en-US" dirty="0"/>
              <a:t>What’s the Final Output of B?</a:t>
            </a:r>
          </a:p>
          <a:p>
            <a:r>
              <a:rPr lang="en-US" dirty="0"/>
              <a:t>“</a:t>
            </a:r>
            <a:r>
              <a:rPr lang="en-US" dirty="0" err="1"/>
              <a:t>i</a:t>
            </a:r>
            <a:r>
              <a:rPr lang="en-US" dirty="0"/>
              <a:t> is equal to ______” 4 or 5?</a:t>
            </a:r>
          </a:p>
        </p:txBody>
      </p:sp>
      <p:sp>
        <p:nvSpPr>
          <p:cNvPr id="3" name="Rectangle 2">
            <a:extLst>
              <a:ext uri="{FF2B5EF4-FFF2-40B4-BE49-F238E27FC236}">
                <a16:creationId xmlns:a16="http://schemas.microsoft.com/office/drawing/2014/main" id="{65B086C6-ABA2-5041-8974-287B5D187DBF}"/>
              </a:ext>
            </a:extLst>
          </p:cNvPr>
          <p:cNvSpPr/>
          <p:nvPr/>
        </p:nvSpPr>
        <p:spPr>
          <a:xfrm>
            <a:off x="731318" y="1782126"/>
            <a:ext cx="415498" cy="369332"/>
          </a:xfrm>
          <a:prstGeom prst="rect">
            <a:avLst/>
          </a:prstGeom>
        </p:spPr>
        <p:txBody>
          <a:bodyPr wrap="none">
            <a:spAutoFit/>
          </a:bodyPr>
          <a:lstStyle/>
          <a:p>
            <a:r>
              <a:rPr lang="en-US" dirty="0">
                <a:solidFill>
                  <a:srgbClr val="FF0000"/>
                </a:solidFill>
              </a:rPr>
              <a:t>Ⓐ</a:t>
            </a:r>
          </a:p>
        </p:txBody>
      </p:sp>
      <p:sp>
        <p:nvSpPr>
          <p:cNvPr id="7" name="Rectangle 6">
            <a:extLst>
              <a:ext uri="{FF2B5EF4-FFF2-40B4-BE49-F238E27FC236}">
                <a16:creationId xmlns:a16="http://schemas.microsoft.com/office/drawing/2014/main" id="{82B89AC2-0F75-7D42-9F0D-A1D46D0E7E9A}"/>
              </a:ext>
            </a:extLst>
          </p:cNvPr>
          <p:cNvSpPr/>
          <p:nvPr/>
        </p:nvSpPr>
        <p:spPr>
          <a:xfrm>
            <a:off x="3786788" y="2520790"/>
            <a:ext cx="415498" cy="369332"/>
          </a:xfrm>
          <a:prstGeom prst="rect">
            <a:avLst/>
          </a:prstGeom>
        </p:spPr>
        <p:txBody>
          <a:bodyPr wrap="none">
            <a:spAutoFit/>
          </a:bodyPr>
          <a:lstStyle/>
          <a:p>
            <a:r>
              <a:rPr lang="en-US" dirty="0">
                <a:solidFill>
                  <a:srgbClr val="FF0000"/>
                </a:solidFill>
              </a:rPr>
              <a:t>Ⓑ</a:t>
            </a:r>
          </a:p>
        </p:txBody>
      </p:sp>
      <p:sp>
        <p:nvSpPr>
          <p:cNvPr id="11" name="TextBox 10">
            <a:extLst>
              <a:ext uri="{FF2B5EF4-FFF2-40B4-BE49-F238E27FC236}">
                <a16:creationId xmlns:a16="http://schemas.microsoft.com/office/drawing/2014/main" id="{30CA0665-3E8D-8046-8A80-8422FDD1FD6D}"/>
              </a:ext>
            </a:extLst>
          </p:cNvPr>
          <p:cNvSpPr txBox="1"/>
          <p:nvPr/>
        </p:nvSpPr>
        <p:spPr>
          <a:xfrm>
            <a:off x="4495579" y="3424001"/>
            <a:ext cx="4170629" cy="369332"/>
          </a:xfrm>
          <a:prstGeom prst="rect">
            <a:avLst/>
          </a:prstGeom>
          <a:noFill/>
        </p:spPr>
        <p:txBody>
          <a:bodyPr wrap="none" rtlCol="0">
            <a:spAutoFit/>
          </a:bodyPr>
          <a:lstStyle/>
          <a:p>
            <a:r>
              <a:rPr lang="en-US" dirty="0"/>
              <a:t>How many times will ‘</a:t>
            </a:r>
            <a:r>
              <a:rPr lang="en-US" dirty="0" err="1"/>
              <a:t>Yo</a:t>
            </a:r>
            <a:r>
              <a:rPr lang="en-US" dirty="0"/>
              <a:t>, ‘ be printed in C?</a:t>
            </a:r>
          </a:p>
        </p:txBody>
      </p:sp>
      <p:sp>
        <p:nvSpPr>
          <p:cNvPr id="13" name="Rectangle 12">
            <a:extLst>
              <a:ext uri="{FF2B5EF4-FFF2-40B4-BE49-F238E27FC236}">
                <a16:creationId xmlns:a16="http://schemas.microsoft.com/office/drawing/2014/main" id="{4F9883DA-448B-C64E-B645-ADBE32B217FD}"/>
              </a:ext>
            </a:extLst>
          </p:cNvPr>
          <p:cNvSpPr/>
          <p:nvPr/>
        </p:nvSpPr>
        <p:spPr>
          <a:xfrm>
            <a:off x="2675183" y="4302321"/>
            <a:ext cx="415498" cy="369332"/>
          </a:xfrm>
          <a:prstGeom prst="rect">
            <a:avLst/>
          </a:prstGeom>
        </p:spPr>
        <p:txBody>
          <a:bodyPr wrap="none">
            <a:spAutoFit/>
          </a:bodyPr>
          <a:lstStyle/>
          <a:p>
            <a:r>
              <a:rPr lang="en-US" dirty="0">
                <a:solidFill>
                  <a:srgbClr val="FF0000"/>
                </a:solidFill>
              </a:rPr>
              <a:t>Ⓒ</a:t>
            </a:r>
          </a:p>
        </p:txBody>
      </p:sp>
    </p:spTree>
    <p:extLst>
      <p:ext uri="{BB962C8B-B14F-4D97-AF65-F5344CB8AC3E}">
        <p14:creationId xmlns:p14="http://schemas.microsoft.com/office/powerpoint/2010/main" val="4052203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9800B4-6E57-7B4A-A751-DFA2CBADD164}"/>
              </a:ext>
            </a:extLst>
          </p:cNvPr>
          <p:cNvSpPr>
            <a:spLocks noGrp="1"/>
          </p:cNvSpPr>
          <p:nvPr>
            <p:ph type="title"/>
          </p:nvPr>
        </p:nvSpPr>
        <p:spPr/>
        <p:txBody>
          <a:bodyPr/>
          <a:lstStyle/>
          <a:p>
            <a:pPr algn="l"/>
            <a:r>
              <a:rPr lang="en-US" dirty="0"/>
              <a:t>Functions: Types</a:t>
            </a:r>
          </a:p>
        </p:txBody>
      </p:sp>
      <p:sp>
        <p:nvSpPr>
          <p:cNvPr id="3" name="Content Placeholder 2">
            <a:extLst>
              <a:ext uri="{FF2B5EF4-FFF2-40B4-BE49-F238E27FC236}">
                <a16:creationId xmlns:a16="http://schemas.microsoft.com/office/drawing/2014/main" id="{CD722F4F-D647-7044-9B8B-B70C4B244ABF}"/>
              </a:ext>
            </a:extLst>
          </p:cNvPr>
          <p:cNvSpPr>
            <a:spLocks noGrp="1"/>
          </p:cNvSpPr>
          <p:nvPr>
            <p:ph idx="1"/>
          </p:nvPr>
        </p:nvSpPr>
        <p:spPr>
          <a:xfrm>
            <a:off x="4732421" y="1328736"/>
            <a:ext cx="4114800" cy="3047998"/>
          </a:xfrm>
        </p:spPr>
        <p:txBody>
          <a:bodyPr/>
          <a:lstStyle/>
          <a:p>
            <a:r>
              <a:rPr lang="en-US" dirty="0"/>
              <a:t>Packaged Functions</a:t>
            </a:r>
          </a:p>
          <a:p>
            <a:pPr lvl="1"/>
            <a:r>
              <a:rPr lang="en-US" dirty="0"/>
              <a:t>Base functions included </a:t>
            </a:r>
          </a:p>
          <a:p>
            <a:pPr lvl="1"/>
            <a:r>
              <a:rPr lang="en-US" dirty="0"/>
              <a:t>Library functions require library</a:t>
            </a:r>
          </a:p>
          <a:p>
            <a:pPr lvl="1"/>
            <a:r>
              <a:rPr lang="en-US" dirty="0"/>
              <a:t>Look at </a:t>
            </a:r>
            <a:r>
              <a:rPr lang="en-US" dirty="0">
                <a:hlinkClick r:id="rId3"/>
              </a:rPr>
              <a:t>documentation</a:t>
            </a:r>
            <a:r>
              <a:rPr lang="en-US" dirty="0"/>
              <a:t>!</a:t>
            </a:r>
          </a:p>
          <a:p>
            <a:r>
              <a:rPr lang="en-US" dirty="0"/>
              <a:t>User-defined Functions</a:t>
            </a:r>
          </a:p>
          <a:p>
            <a:pPr lvl="1"/>
            <a:r>
              <a:rPr lang="en-US" dirty="0"/>
              <a:t>Must be included in code</a:t>
            </a:r>
          </a:p>
          <a:p>
            <a:pPr lvl="1"/>
            <a:r>
              <a:rPr lang="en-US" dirty="0"/>
              <a:t>May require additional file</a:t>
            </a:r>
          </a:p>
        </p:txBody>
      </p:sp>
      <p:graphicFrame>
        <p:nvGraphicFramePr>
          <p:cNvPr id="4" name="Table 4">
            <a:extLst>
              <a:ext uri="{FF2B5EF4-FFF2-40B4-BE49-F238E27FC236}">
                <a16:creationId xmlns:a16="http://schemas.microsoft.com/office/drawing/2014/main" id="{FAAAEA52-B53B-9D4F-9F5D-542D24D82A7A}"/>
              </a:ext>
            </a:extLst>
          </p:cNvPr>
          <p:cNvGraphicFramePr>
            <a:graphicFrameLocks noGrp="1"/>
          </p:cNvGraphicFramePr>
          <p:nvPr>
            <p:extLst>
              <p:ext uri="{D42A27DB-BD31-4B8C-83A1-F6EECF244321}">
                <p14:modId xmlns:p14="http://schemas.microsoft.com/office/powerpoint/2010/main" val="2431157536"/>
              </p:ext>
            </p:extLst>
          </p:nvPr>
        </p:nvGraphicFramePr>
        <p:xfrm>
          <a:off x="457200" y="1350168"/>
          <a:ext cx="3793958" cy="1920240"/>
        </p:xfrm>
        <a:graphic>
          <a:graphicData uri="http://schemas.openxmlformats.org/drawingml/2006/table">
            <a:tbl>
              <a:tblPr firstRow="1" bandRow="1">
                <a:tableStyleId>{5C22544A-7EE6-4342-B048-85BDC9FD1C3A}</a:tableStyleId>
              </a:tblPr>
              <a:tblGrid>
                <a:gridCol w="1577846">
                  <a:extLst>
                    <a:ext uri="{9D8B030D-6E8A-4147-A177-3AD203B41FA5}">
                      <a16:colId xmlns:a16="http://schemas.microsoft.com/office/drawing/2014/main" val="961631636"/>
                    </a:ext>
                  </a:extLst>
                </a:gridCol>
                <a:gridCol w="2216112">
                  <a:extLst>
                    <a:ext uri="{9D8B030D-6E8A-4147-A177-3AD203B41FA5}">
                      <a16:colId xmlns:a16="http://schemas.microsoft.com/office/drawing/2014/main" val="1664566144"/>
                    </a:ext>
                  </a:extLst>
                </a:gridCol>
              </a:tblGrid>
              <a:tr h="0">
                <a:tc>
                  <a:txBody>
                    <a:bodyPr/>
                    <a:lstStyle/>
                    <a:p>
                      <a:r>
                        <a:rPr lang="en-US" dirty="0"/>
                        <a:t>Packages</a:t>
                      </a:r>
                    </a:p>
                  </a:txBody>
                  <a:tcPr/>
                </a:tc>
                <a:tc>
                  <a:txBody>
                    <a:bodyPr/>
                    <a:lstStyle/>
                    <a:p>
                      <a:r>
                        <a:rPr lang="en-US" dirty="0"/>
                        <a:t>User-Defined</a:t>
                      </a:r>
                    </a:p>
                  </a:txBody>
                  <a:tcPr/>
                </a:tc>
                <a:extLst>
                  <a:ext uri="{0D108BD9-81ED-4DB2-BD59-A6C34878D82A}">
                    <a16:rowId xmlns:a16="http://schemas.microsoft.com/office/drawing/2014/main" val="2654294573"/>
                  </a:ext>
                </a:extLst>
              </a:tr>
              <a:tr h="370840">
                <a:tc>
                  <a:txBody>
                    <a:bodyPr/>
                    <a:lstStyle/>
                    <a:p>
                      <a:r>
                        <a:rPr lang="en-US" dirty="0"/>
                        <a:t>Base (included)</a:t>
                      </a:r>
                    </a:p>
                  </a:txBody>
                  <a:tcPr/>
                </a:tc>
                <a:tc>
                  <a:txBody>
                    <a:bodyPr/>
                    <a:lstStyle/>
                    <a:p>
                      <a:r>
                        <a:rPr lang="en-US" dirty="0"/>
                        <a:t>In current file</a:t>
                      </a:r>
                    </a:p>
                  </a:txBody>
                  <a:tcPr/>
                </a:tc>
                <a:extLst>
                  <a:ext uri="{0D108BD9-81ED-4DB2-BD59-A6C34878D82A}">
                    <a16:rowId xmlns:a16="http://schemas.microsoft.com/office/drawing/2014/main" val="2671359724"/>
                  </a:ext>
                </a:extLst>
              </a:tr>
              <a:tr h="370840">
                <a:tc>
                  <a:txBody>
                    <a:bodyPr/>
                    <a:lstStyle/>
                    <a:p>
                      <a:r>
                        <a:rPr lang="en-US" dirty="0"/>
                        <a:t>Library (require libraries)</a:t>
                      </a:r>
                    </a:p>
                  </a:txBody>
                  <a:tcPr/>
                </a:tc>
                <a:tc>
                  <a:txBody>
                    <a:bodyPr/>
                    <a:lstStyle/>
                    <a:p>
                      <a:r>
                        <a:rPr lang="en-US" dirty="0"/>
                        <a:t>Called from current file</a:t>
                      </a:r>
                    </a:p>
                  </a:txBody>
                  <a:tcPr/>
                </a:tc>
                <a:extLst>
                  <a:ext uri="{0D108BD9-81ED-4DB2-BD59-A6C34878D82A}">
                    <a16:rowId xmlns:a16="http://schemas.microsoft.com/office/drawing/2014/main" val="554321643"/>
                  </a:ext>
                </a:extLst>
              </a:tr>
            </a:tbl>
          </a:graphicData>
        </a:graphic>
      </p:graphicFrame>
    </p:spTree>
    <p:extLst>
      <p:ext uri="{BB962C8B-B14F-4D97-AF65-F5344CB8AC3E}">
        <p14:creationId xmlns:p14="http://schemas.microsoft.com/office/powerpoint/2010/main" val="2197349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E3AFA6-7E5B-884C-B72A-7417B955128B}"/>
              </a:ext>
            </a:extLst>
          </p:cNvPr>
          <p:cNvSpPr>
            <a:spLocks noGrp="1"/>
          </p:cNvSpPr>
          <p:nvPr>
            <p:ph type="title"/>
          </p:nvPr>
        </p:nvSpPr>
        <p:spPr/>
        <p:txBody>
          <a:bodyPr/>
          <a:lstStyle/>
          <a:p>
            <a:r>
              <a:rPr lang="en-US" dirty="0"/>
              <a:t>Functions: Parts</a:t>
            </a:r>
          </a:p>
        </p:txBody>
      </p:sp>
      <p:sp>
        <p:nvSpPr>
          <p:cNvPr id="3" name="Content Placeholder 2">
            <a:extLst>
              <a:ext uri="{FF2B5EF4-FFF2-40B4-BE49-F238E27FC236}">
                <a16:creationId xmlns:a16="http://schemas.microsoft.com/office/drawing/2014/main" id="{55251065-CEE5-504F-81FB-105E0E36A82F}"/>
              </a:ext>
            </a:extLst>
          </p:cNvPr>
          <p:cNvSpPr>
            <a:spLocks noGrp="1"/>
          </p:cNvSpPr>
          <p:nvPr>
            <p:ph idx="1"/>
          </p:nvPr>
        </p:nvSpPr>
        <p:spPr>
          <a:xfrm>
            <a:off x="457200" y="1546624"/>
            <a:ext cx="6302415" cy="3204052"/>
          </a:xfrm>
        </p:spPr>
        <p:txBody>
          <a:bodyPr/>
          <a:lstStyle/>
          <a:p>
            <a:r>
              <a:rPr lang="en-US" dirty="0"/>
              <a:t>Input</a:t>
            </a:r>
          </a:p>
          <a:p>
            <a:pPr lvl="1"/>
            <a:r>
              <a:rPr lang="en-US" dirty="0"/>
              <a:t>Type and form of input or inputs (e.g. list of floats or single integer) </a:t>
            </a:r>
          </a:p>
          <a:p>
            <a:pPr lvl="1"/>
            <a:r>
              <a:rPr lang="en-US" dirty="0"/>
              <a:t>What inputs, if any, are optional</a:t>
            </a:r>
          </a:p>
          <a:p>
            <a:r>
              <a:rPr lang="en-US" dirty="0"/>
              <a:t>Output</a:t>
            </a:r>
          </a:p>
          <a:p>
            <a:pPr lvl="1"/>
            <a:r>
              <a:rPr lang="en-US" dirty="0"/>
              <a:t>Type and form</a:t>
            </a:r>
          </a:p>
          <a:p>
            <a:r>
              <a:rPr lang="en-US" dirty="0"/>
              <a:t>What does the function do?</a:t>
            </a:r>
          </a:p>
          <a:p>
            <a:pPr lvl="1"/>
            <a:r>
              <a:rPr lang="en-US" dirty="0"/>
              <a:t>Does its behavior change if the type of input changes?</a:t>
            </a:r>
          </a:p>
        </p:txBody>
      </p:sp>
      <p:graphicFrame>
        <p:nvGraphicFramePr>
          <p:cNvPr id="6" name="Table 4">
            <a:extLst>
              <a:ext uri="{FF2B5EF4-FFF2-40B4-BE49-F238E27FC236}">
                <a16:creationId xmlns:a16="http://schemas.microsoft.com/office/drawing/2014/main" id="{7783340E-9213-BF4C-B2C0-2D7127D157D0}"/>
              </a:ext>
            </a:extLst>
          </p:cNvPr>
          <p:cNvGraphicFramePr>
            <a:graphicFrameLocks noGrp="1"/>
          </p:cNvGraphicFramePr>
          <p:nvPr>
            <p:extLst>
              <p:ext uri="{D42A27DB-BD31-4B8C-83A1-F6EECF244321}">
                <p14:modId xmlns:p14="http://schemas.microsoft.com/office/powerpoint/2010/main" val="3333537513"/>
              </p:ext>
            </p:extLst>
          </p:nvPr>
        </p:nvGraphicFramePr>
        <p:xfrm>
          <a:off x="6921660" y="1546624"/>
          <a:ext cx="1765140" cy="1478280"/>
        </p:xfrm>
        <a:graphic>
          <a:graphicData uri="http://schemas.openxmlformats.org/drawingml/2006/table">
            <a:tbl>
              <a:tblPr firstRow="1" bandRow="1">
                <a:tableStyleId>{5C22544A-7EE6-4342-B048-85BDC9FD1C3A}</a:tableStyleId>
              </a:tblPr>
              <a:tblGrid>
                <a:gridCol w="1765140">
                  <a:extLst>
                    <a:ext uri="{9D8B030D-6E8A-4147-A177-3AD203B41FA5}">
                      <a16:colId xmlns:a16="http://schemas.microsoft.com/office/drawing/2014/main" val="961631636"/>
                    </a:ext>
                  </a:extLst>
                </a:gridCol>
              </a:tblGrid>
              <a:tr h="0">
                <a:tc>
                  <a:txBody>
                    <a:bodyPr/>
                    <a:lstStyle/>
                    <a:p>
                      <a:r>
                        <a:rPr lang="en-US" dirty="0"/>
                        <a:t>Understand</a:t>
                      </a:r>
                    </a:p>
                  </a:txBody>
                  <a:tcPr/>
                </a:tc>
                <a:extLst>
                  <a:ext uri="{0D108BD9-81ED-4DB2-BD59-A6C34878D82A}">
                    <a16:rowId xmlns:a16="http://schemas.microsoft.com/office/drawing/2014/main" val="2654294573"/>
                  </a:ext>
                </a:extLst>
              </a:tr>
              <a:tr h="370840">
                <a:tc>
                  <a:txBody>
                    <a:bodyPr/>
                    <a:lstStyle/>
                    <a:p>
                      <a:r>
                        <a:rPr lang="en-US" dirty="0"/>
                        <a:t>input</a:t>
                      </a:r>
                    </a:p>
                  </a:txBody>
                  <a:tcPr/>
                </a:tc>
                <a:extLst>
                  <a:ext uri="{0D108BD9-81ED-4DB2-BD59-A6C34878D82A}">
                    <a16:rowId xmlns:a16="http://schemas.microsoft.com/office/drawing/2014/main" val="2671359724"/>
                  </a:ext>
                </a:extLst>
              </a:tr>
              <a:tr h="370840">
                <a:tc>
                  <a:txBody>
                    <a:bodyPr/>
                    <a:lstStyle/>
                    <a:p>
                      <a:r>
                        <a:rPr lang="en-US" dirty="0"/>
                        <a:t>output</a:t>
                      </a:r>
                    </a:p>
                  </a:txBody>
                  <a:tcPr/>
                </a:tc>
                <a:extLst>
                  <a:ext uri="{0D108BD9-81ED-4DB2-BD59-A6C34878D82A}">
                    <a16:rowId xmlns:a16="http://schemas.microsoft.com/office/drawing/2014/main" val="554321643"/>
                  </a:ext>
                </a:extLst>
              </a:tr>
              <a:tr h="370840">
                <a:tc>
                  <a:txBody>
                    <a:bodyPr/>
                    <a:lstStyle/>
                    <a:p>
                      <a:r>
                        <a:rPr lang="en-US" dirty="0"/>
                        <a:t>purpose</a:t>
                      </a:r>
                    </a:p>
                  </a:txBody>
                  <a:tcPr/>
                </a:tc>
                <a:extLst>
                  <a:ext uri="{0D108BD9-81ED-4DB2-BD59-A6C34878D82A}">
                    <a16:rowId xmlns:a16="http://schemas.microsoft.com/office/drawing/2014/main" val="345618708"/>
                  </a:ext>
                </a:extLst>
              </a:tr>
            </a:tbl>
          </a:graphicData>
        </a:graphic>
      </p:graphicFrame>
      <p:sp>
        <p:nvSpPr>
          <p:cNvPr id="4" name="TextBox 3">
            <a:extLst>
              <a:ext uri="{FF2B5EF4-FFF2-40B4-BE49-F238E27FC236}">
                <a16:creationId xmlns:a16="http://schemas.microsoft.com/office/drawing/2014/main" id="{75425DA6-E434-9642-BDA4-5F3FFB33C651}"/>
              </a:ext>
            </a:extLst>
          </p:cNvPr>
          <p:cNvSpPr txBox="1"/>
          <p:nvPr/>
        </p:nvSpPr>
        <p:spPr>
          <a:xfrm>
            <a:off x="6693060" y="3221360"/>
            <a:ext cx="2222340" cy="276999"/>
          </a:xfrm>
          <a:prstGeom prst="rect">
            <a:avLst/>
          </a:prstGeom>
          <a:noFill/>
        </p:spPr>
        <p:txBody>
          <a:bodyPr wrap="square" rtlCol="0">
            <a:spAutoFit/>
          </a:bodyPr>
          <a:lstStyle/>
          <a:p>
            <a:r>
              <a:rPr lang="en-US" sz="1200" dirty="0">
                <a:latin typeface="Consolas" panose="020B0609020204030204" pitchFamily="49" charset="0"/>
                <a:cs typeface="Consolas" panose="020B0609020204030204" pitchFamily="49" charset="0"/>
              </a:rPr>
              <a:t>output = function(input)</a:t>
            </a:r>
          </a:p>
        </p:txBody>
      </p:sp>
    </p:spTree>
    <p:extLst>
      <p:ext uri="{BB962C8B-B14F-4D97-AF65-F5344CB8AC3E}">
        <p14:creationId xmlns:p14="http://schemas.microsoft.com/office/powerpoint/2010/main" val="40376796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22B3C5-C627-204A-B803-C3A597F88395}"/>
              </a:ext>
            </a:extLst>
          </p:cNvPr>
          <p:cNvSpPr>
            <a:spLocks noGrp="1"/>
          </p:cNvSpPr>
          <p:nvPr>
            <p:ph type="title"/>
          </p:nvPr>
        </p:nvSpPr>
        <p:spPr>
          <a:xfrm>
            <a:off x="457203" y="204787"/>
            <a:ext cx="5439100" cy="871538"/>
          </a:xfrm>
        </p:spPr>
        <p:txBody>
          <a:bodyPr wrap="square" anchor="b">
            <a:normAutofit/>
          </a:bodyPr>
          <a:lstStyle/>
          <a:p>
            <a:r>
              <a:rPr lang="en-US" dirty="0"/>
              <a:t>Code Break: Functions 1 (Pre-defined)</a:t>
            </a:r>
          </a:p>
        </p:txBody>
      </p:sp>
      <p:pic>
        <p:nvPicPr>
          <p:cNvPr id="7" name="Content Placeholder 6" descr="Text&#10;&#10;Description automatically generated">
            <a:extLst>
              <a:ext uri="{FF2B5EF4-FFF2-40B4-BE49-F238E27FC236}">
                <a16:creationId xmlns:a16="http://schemas.microsoft.com/office/drawing/2014/main" id="{BEBCD529-4705-0F43-9A39-FDD1E174B178}"/>
              </a:ext>
            </a:extLst>
          </p:cNvPr>
          <p:cNvPicPr>
            <a:picLocks noGrp="1" noChangeAspect="1"/>
          </p:cNvPicPr>
          <p:nvPr>
            <p:ph idx="1"/>
          </p:nvPr>
        </p:nvPicPr>
        <p:blipFill>
          <a:blip r:embed="rId3"/>
          <a:stretch>
            <a:fillRect/>
          </a:stretch>
        </p:blipFill>
        <p:spPr>
          <a:xfrm>
            <a:off x="2889850" y="1438633"/>
            <a:ext cx="5111750" cy="3245960"/>
          </a:xfrm>
          <a:noFill/>
        </p:spPr>
      </p:pic>
      <p:sp>
        <p:nvSpPr>
          <p:cNvPr id="12" name="Text Placeholder 3">
            <a:extLst>
              <a:ext uri="{FF2B5EF4-FFF2-40B4-BE49-F238E27FC236}">
                <a16:creationId xmlns:a16="http://schemas.microsoft.com/office/drawing/2014/main" id="{ADE50F98-0F82-4AA5-AFD5-2CA6636CD115}"/>
              </a:ext>
            </a:extLst>
          </p:cNvPr>
          <p:cNvSpPr>
            <a:spLocks noGrp="1"/>
          </p:cNvSpPr>
          <p:nvPr>
            <p:ph type="body" sz="half" idx="2"/>
          </p:nvPr>
        </p:nvSpPr>
        <p:spPr>
          <a:xfrm>
            <a:off x="457204" y="1438635"/>
            <a:ext cx="2432646" cy="2360769"/>
          </a:xfrm>
        </p:spPr>
        <p:txBody>
          <a:bodyPr/>
          <a:lstStyle/>
          <a:p>
            <a:r>
              <a:rPr lang="en-US" dirty="0"/>
              <a:t>Every function in this example is a predefined function in R.</a:t>
            </a:r>
          </a:p>
          <a:p>
            <a:endParaRPr lang="en-US" dirty="0"/>
          </a:p>
          <a:p>
            <a:r>
              <a:rPr lang="en-US" dirty="0"/>
              <a:t>You should be able to find documentation that describes each of these.</a:t>
            </a:r>
          </a:p>
        </p:txBody>
      </p:sp>
      <p:sp>
        <p:nvSpPr>
          <p:cNvPr id="3" name="Rectangle 2">
            <a:extLst>
              <a:ext uri="{FF2B5EF4-FFF2-40B4-BE49-F238E27FC236}">
                <a16:creationId xmlns:a16="http://schemas.microsoft.com/office/drawing/2014/main" id="{4A33A6DB-54D5-D44E-8733-B13D3A7F520F}"/>
              </a:ext>
            </a:extLst>
          </p:cNvPr>
          <p:cNvSpPr/>
          <p:nvPr/>
        </p:nvSpPr>
        <p:spPr>
          <a:xfrm>
            <a:off x="6135247" y="1340833"/>
            <a:ext cx="415498" cy="369332"/>
          </a:xfrm>
          <a:prstGeom prst="rect">
            <a:avLst/>
          </a:prstGeom>
        </p:spPr>
        <p:txBody>
          <a:bodyPr wrap="none">
            <a:spAutoFit/>
          </a:bodyPr>
          <a:lstStyle/>
          <a:p>
            <a:r>
              <a:rPr lang="en-US" dirty="0">
                <a:solidFill>
                  <a:srgbClr val="FF0000"/>
                </a:solidFill>
              </a:rPr>
              <a:t>①</a:t>
            </a:r>
          </a:p>
        </p:txBody>
      </p:sp>
      <p:sp>
        <p:nvSpPr>
          <p:cNvPr id="4" name="Rectangle 3">
            <a:extLst>
              <a:ext uri="{FF2B5EF4-FFF2-40B4-BE49-F238E27FC236}">
                <a16:creationId xmlns:a16="http://schemas.microsoft.com/office/drawing/2014/main" id="{764596F9-24E3-3245-8F60-FF1132E0AA75}"/>
              </a:ext>
            </a:extLst>
          </p:cNvPr>
          <p:cNvSpPr/>
          <p:nvPr/>
        </p:nvSpPr>
        <p:spPr>
          <a:xfrm>
            <a:off x="8001600" y="1938204"/>
            <a:ext cx="415498" cy="369332"/>
          </a:xfrm>
          <a:prstGeom prst="rect">
            <a:avLst/>
          </a:prstGeom>
        </p:spPr>
        <p:txBody>
          <a:bodyPr wrap="none">
            <a:spAutoFit/>
          </a:bodyPr>
          <a:lstStyle/>
          <a:p>
            <a:r>
              <a:rPr lang="en-US" dirty="0">
                <a:solidFill>
                  <a:srgbClr val="FF0000"/>
                </a:solidFill>
              </a:rPr>
              <a:t>②</a:t>
            </a:r>
          </a:p>
        </p:txBody>
      </p:sp>
      <p:sp>
        <p:nvSpPr>
          <p:cNvPr id="5" name="Rectangle 4">
            <a:extLst>
              <a:ext uri="{FF2B5EF4-FFF2-40B4-BE49-F238E27FC236}">
                <a16:creationId xmlns:a16="http://schemas.microsoft.com/office/drawing/2014/main" id="{B0FE0022-CA9A-324C-ADCF-4FEB2614D923}"/>
              </a:ext>
            </a:extLst>
          </p:cNvPr>
          <p:cNvSpPr/>
          <p:nvPr/>
        </p:nvSpPr>
        <p:spPr>
          <a:xfrm>
            <a:off x="4156502" y="2387084"/>
            <a:ext cx="415498" cy="369332"/>
          </a:xfrm>
          <a:prstGeom prst="rect">
            <a:avLst/>
          </a:prstGeom>
        </p:spPr>
        <p:txBody>
          <a:bodyPr wrap="none">
            <a:spAutoFit/>
          </a:bodyPr>
          <a:lstStyle/>
          <a:p>
            <a:r>
              <a:rPr lang="en-US" dirty="0">
                <a:solidFill>
                  <a:srgbClr val="FF0000"/>
                </a:solidFill>
              </a:rPr>
              <a:t>③</a:t>
            </a:r>
          </a:p>
        </p:txBody>
      </p:sp>
      <p:sp>
        <p:nvSpPr>
          <p:cNvPr id="6" name="Rectangle 5">
            <a:extLst>
              <a:ext uri="{FF2B5EF4-FFF2-40B4-BE49-F238E27FC236}">
                <a16:creationId xmlns:a16="http://schemas.microsoft.com/office/drawing/2014/main" id="{E3F83D6B-56EC-FD4D-BCF5-5AE87022C45E}"/>
              </a:ext>
            </a:extLst>
          </p:cNvPr>
          <p:cNvSpPr/>
          <p:nvPr/>
        </p:nvSpPr>
        <p:spPr>
          <a:xfrm>
            <a:off x="5603267" y="2966960"/>
            <a:ext cx="415498" cy="369332"/>
          </a:xfrm>
          <a:prstGeom prst="rect">
            <a:avLst/>
          </a:prstGeom>
        </p:spPr>
        <p:txBody>
          <a:bodyPr wrap="none">
            <a:spAutoFit/>
          </a:bodyPr>
          <a:lstStyle/>
          <a:p>
            <a:r>
              <a:rPr lang="en-US" dirty="0">
                <a:solidFill>
                  <a:srgbClr val="FF0000"/>
                </a:solidFill>
              </a:rPr>
              <a:t>④</a:t>
            </a:r>
          </a:p>
        </p:txBody>
      </p:sp>
      <p:sp>
        <p:nvSpPr>
          <p:cNvPr id="8" name="Rectangle 7">
            <a:extLst>
              <a:ext uri="{FF2B5EF4-FFF2-40B4-BE49-F238E27FC236}">
                <a16:creationId xmlns:a16="http://schemas.microsoft.com/office/drawing/2014/main" id="{676E20A5-D200-904F-BD5C-F3AC447FBBDD}"/>
              </a:ext>
            </a:extLst>
          </p:cNvPr>
          <p:cNvSpPr/>
          <p:nvPr/>
        </p:nvSpPr>
        <p:spPr>
          <a:xfrm>
            <a:off x="3804249" y="4293858"/>
            <a:ext cx="415498" cy="369332"/>
          </a:xfrm>
          <a:prstGeom prst="rect">
            <a:avLst/>
          </a:prstGeom>
        </p:spPr>
        <p:txBody>
          <a:bodyPr wrap="none">
            <a:spAutoFit/>
          </a:bodyPr>
          <a:lstStyle/>
          <a:p>
            <a:r>
              <a:rPr lang="en-US" dirty="0">
                <a:solidFill>
                  <a:srgbClr val="FF0000"/>
                </a:solidFill>
              </a:rPr>
              <a:t>⑤</a:t>
            </a:r>
          </a:p>
        </p:txBody>
      </p:sp>
    </p:spTree>
    <p:extLst>
      <p:ext uri="{BB962C8B-B14F-4D97-AF65-F5344CB8AC3E}">
        <p14:creationId xmlns:p14="http://schemas.microsoft.com/office/powerpoint/2010/main" val="25367165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22B3C5-C627-204A-B803-C3A597F88395}"/>
              </a:ext>
            </a:extLst>
          </p:cNvPr>
          <p:cNvSpPr>
            <a:spLocks noGrp="1"/>
          </p:cNvSpPr>
          <p:nvPr>
            <p:ph type="title"/>
          </p:nvPr>
        </p:nvSpPr>
        <p:spPr>
          <a:xfrm>
            <a:off x="457202" y="204787"/>
            <a:ext cx="6080231" cy="871538"/>
          </a:xfrm>
        </p:spPr>
        <p:txBody>
          <a:bodyPr wrap="square" anchor="b">
            <a:normAutofit/>
          </a:bodyPr>
          <a:lstStyle/>
          <a:p>
            <a:r>
              <a:rPr lang="en-US" dirty="0"/>
              <a:t>Code Break: Functions 2 (User-defined)</a:t>
            </a:r>
          </a:p>
        </p:txBody>
      </p:sp>
      <p:pic>
        <p:nvPicPr>
          <p:cNvPr id="6" name="Content Placeholder 5" descr="Graphical user interface, text, letter&#10;&#10;Description automatically generated">
            <a:extLst>
              <a:ext uri="{FF2B5EF4-FFF2-40B4-BE49-F238E27FC236}">
                <a16:creationId xmlns:a16="http://schemas.microsoft.com/office/drawing/2014/main" id="{3EEBACB8-ED0D-694D-89AD-647DDD98AF72}"/>
              </a:ext>
            </a:extLst>
          </p:cNvPr>
          <p:cNvPicPr>
            <a:picLocks noGrp="1" noChangeAspect="1"/>
          </p:cNvPicPr>
          <p:nvPr>
            <p:ph idx="1"/>
          </p:nvPr>
        </p:nvPicPr>
        <p:blipFill rotWithShape="1">
          <a:blip r:embed="rId3">
            <a:clrChange>
              <a:clrFrom>
                <a:srgbClr val="FFFFFF"/>
              </a:clrFrom>
              <a:clrTo>
                <a:srgbClr val="FFFFFF">
                  <a:alpha val="0"/>
                </a:srgbClr>
              </a:clrTo>
            </a:clrChange>
          </a:blip>
          <a:srcRect t="35365" b="26427"/>
          <a:stretch/>
        </p:blipFill>
        <p:spPr>
          <a:xfrm>
            <a:off x="457203" y="1186658"/>
            <a:ext cx="5725317" cy="1188720"/>
          </a:xfrm>
        </p:spPr>
      </p:pic>
      <p:pic>
        <p:nvPicPr>
          <p:cNvPr id="11" name="Picture 10" descr="Graphical user interface, text, application, email&#10;&#10;Description automatically generated">
            <a:extLst>
              <a:ext uri="{FF2B5EF4-FFF2-40B4-BE49-F238E27FC236}">
                <a16:creationId xmlns:a16="http://schemas.microsoft.com/office/drawing/2014/main" id="{66E7DCFB-2BC3-024F-BB28-9B85FE0D094F}"/>
              </a:ext>
            </a:extLst>
          </p:cNvPr>
          <p:cNvPicPr>
            <a:picLocks noChangeAspect="1"/>
          </p:cNvPicPr>
          <p:nvPr/>
        </p:nvPicPr>
        <p:blipFill rotWithShape="1">
          <a:blip r:embed="rId4">
            <a:clrChange>
              <a:clrFrom>
                <a:srgbClr val="FFFFFF"/>
              </a:clrFrom>
              <a:clrTo>
                <a:srgbClr val="FFFFFF">
                  <a:alpha val="0"/>
                </a:srgbClr>
              </a:clrTo>
            </a:clrChange>
          </a:blip>
          <a:srcRect t="40188" b="29009"/>
          <a:stretch/>
        </p:blipFill>
        <p:spPr>
          <a:xfrm>
            <a:off x="3013020" y="2559765"/>
            <a:ext cx="5531699" cy="914400"/>
          </a:xfrm>
          <a:prstGeom prst="rect">
            <a:avLst/>
          </a:prstGeom>
        </p:spPr>
      </p:pic>
      <p:cxnSp>
        <p:nvCxnSpPr>
          <p:cNvPr id="16" name="Straight Connector 15">
            <a:extLst>
              <a:ext uri="{FF2B5EF4-FFF2-40B4-BE49-F238E27FC236}">
                <a16:creationId xmlns:a16="http://schemas.microsoft.com/office/drawing/2014/main" id="{FCC3D15C-F5E7-9540-96C4-193C0AFE7D7D}"/>
              </a:ext>
            </a:extLst>
          </p:cNvPr>
          <p:cNvCxnSpPr/>
          <p:nvPr/>
        </p:nvCxnSpPr>
        <p:spPr>
          <a:xfrm>
            <a:off x="715262" y="2375378"/>
            <a:ext cx="7962181"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DEBFF606-09EE-FA46-B818-7BF295C796DD}"/>
              </a:ext>
            </a:extLst>
          </p:cNvPr>
          <p:cNvCxnSpPr/>
          <p:nvPr/>
        </p:nvCxnSpPr>
        <p:spPr>
          <a:xfrm>
            <a:off x="715261" y="3582617"/>
            <a:ext cx="7962181" cy="0"/>
          </a:xfrm>
          <a:prstGeom prst="line">
            <a:avLst/>
          </a:prstGeom>
        </p:spPr>
        <p:style>
          <a:lnRef idx="2">
            <a:schemeClr val="accent1"/>
          </a:lnRef>
          <a:fillRef idx="0">
            <a:schemeClr val="accent1"/>
          </a:fillRef>
          <a:effectRef idx="1">
            <a:schemeClr val="accent1"/>
          </a:effectRef>
          <a:fontRef idx="minor">
            <a:schemeClr val="tx1"/>
          </a:fontRef>
        </p:style>
      </p:cxnSp>
      <p:sp>
        <p:nvSpPr>
          <p:cNvPr id="18" name="Rectangle 17">
            <a:extLst>
              <a:ext uri="{FF2B5EF4-FFF2-40B4-BE49-F238E27FC236}">
                <a16:creationId xmlns:a16="http://schemas.microsoft.com/office/drawing/2014/main" id="{071CA3E6-C544-3448-B532-3B965C6A4E75}"/>
              </a:ext>
            </a:extLst>
          </p:cNvPr>
          <p:cNvSpPr/>
          <p:nvPr/>
        </p:nvSpPr>
        <p:spPr>
          <a:xfrm>
            <a:off x="7218576" y="1096447"/>
            <a:ext cx="415498" cy="369332"/>
          </a:xfrm>
          <a:prstGeom prst="rect">
            <a:avLst/>
          </a:prstGeom>
        </p:spPr>
        <p:txBody>
          <a:bodyPr wrap="none">
            <a:spAutoFit/>
          </a:bodyPr>
          <a:lstStyle/>
          <a:p>
            <a:r>
              <a:rPr lang="en-US" dirty="0">
                <a:solidFill>
                  <a:srgbClr val="FF0000"/>
                </a:solidFill>
              </a:rPr>
              <a:t>❶</a:t>
            </a:r>
          </a:p>
        </p:txBody>
      </p:sp>
      <p:sp>
        <p:nvSpPr>
          <p:cNvPr id="19" name="Rectangle 18">
            <a:extLst>
              <a:ext uri="{FF2B5EF4-FFF2-40B4-BE49-F238E27FC236}">
                <a16:creationId xmlns:a16="http://schemas.microsoft.com/office/drawing/2014/main" id="{D71017B5-8982-3E4F-A93D-CBDA50D0C504}"/>
              </a:ext>
            </a:extLst>
          </p:cNvPr>
          <p:cNvSpPr/>
          <p:nvPr/>
        </p:nvSpPr>
        <p:spPr>
          <a:xfrm>
            <a:off x="1621051" y="2658547"/>
            <a:ext cx="415498" cy="369332"/>
          </a:xfrm>
          <a:prstGeom prst="rect">
            <a:avLst/>
          </a:prstGeom>
        </p:spPr>
        <p:txBody>
          <a:bodyPr wrap="none">
            <a:spAutoFit/>
          </a:bodyPr>
          <a:lstStyle/>
          <a:p>
            <a:r>
              <a:rPr lang="en-US" dirty="0">
                <a:solidFill>
                  <a:srgbClr val="FF0000"/>
                </a:solidFill>
              </a:rPr>
              <a:t>❷</a:t>
            </a:r>
          </a:p>
        </p:txBody>
      </p:sp>
      <p:sp>
        <p:nvSpPr>
          <p:cNvPr id="20" name="Rectangle 19">
            <a:extLst>
              <a:ext uri="{FF2B5EF4-FFF2-40B4-BE49-F238E27FC236}">
                <a16:creationId xmlns:a16="http://schemas.microsoft.com/office/drawing/2014/main" id="{E7B3458B-FA6A-CC4F-ABDB-F04B62078099}"/>
              </a:ext>
            </a:extLst>
          </p:cNvPr>
          <p:cNvSpPr/>
          <p:nvPr/>
        </p:nvSpPr>
        <p:spPr>
          <a:xfrm>
            <a:off x="6637551" y="4030147"/>
            <a:ext cx="415498" cy="369332"/>
          </a:xfrm>
          <a:prstGeom prst="rect">
            <a:avLst/>
          </a:prstGeom>
        </p:spPr>
        <p:txBody>
          <a:bodyPr wrap="none">
            <a:spAutoFit/>
          </a:bodyPr>
          <a:lstStyle/>
          <a:p>
            <a:r>
              <a:rPr lang="en-US" dirty="0">
                <a:solidFill>
                  <a:srgbClr val="FF0000"/>
                </a:solidFill>
              </a:rPr>
              <a:t>❸</a:t>
            </a:r>
          </a:p>
        </p:txBody>
      </p:sp>
      <p:pic>
        <p:nvPicPr>
          <p:cNvPr id="4" name="Picture 3" descr="Graphical user interface, application&#10;&#10;Description automatically generated">
            <a:extLst>
              <a:ext uri="{FF2B5EF4-FFF2-40B4-BE49-F238E27FC236}">
                <a16:creationId xmlns:a16="http://schemas.microsoft.com/office/drawing/2014/main" id="{0014845C-9D19-B240-ACB8-F8E76FD5280D}"/>
              </a:ext>
            </a:extLst>
          </p:cNvPr>
          <p:cNvPicPr>
            <a:picLocks noChangeAspect="1"/>
          </p:cNvPicPr>
          <p:nvPr/>
        </p:nvPicPr>
        <p:blipFill>
          <a:blip r:embed="rId5"/>
          <a:stretch>
            <a:fillRect/>
          </a:stretch>
        </p:blipFill>
        <p:spPr>
          <a:xfrm>
            <a:off x="457203" y="3757333"/>
            <a:ext cx="4869917" cy="1188720"/>
          </a:xfrm>
          <a:prstGeom prst="rect">
            <a:avLst/>
          </a:prstGeom>
        </p:spPr>
      </p:pic>
    </p:spTree>
    <p:extLst>
      <p:ext uri="{BB962C8B-B14F-4D97-AF65-F5344CB8AC3E}">
        <p14:creationId xmlns:p14="http://schemas.microsoft.com/office/powerpoint/2010/main" val="33817601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9800B4-6E57-7B4A-A751-DFA2CBADD164}"/>
              </a:ext>
            </a:extLst>
          </p:cNvPr>
          <p:cNvSpPr>
            <a:spLocks noGrp="1"/>
          </p:cNvSpPr>
          <p:nvPr>
            <p:ph type="title"/>
          </p:nvPr>
        </p:nvSpPr>
        <p:spPr/>
        <p:txBody>
          <a:bodyPr/>
          <a:lstStyle/>
          <a:p>
            <a:pPr algn="l"/>
            <a:r>
              <a:rPr lang="en-US" dirty="0"/>
              <a:t>Object-Oriented Code</a:t>
            </a:r>
          </a:p>
        </p:txBody>
      </p:sp>
      <p:sp>
        <p:nvSpPr>
          <p:cNvPr id="3" name="Content Placeholder 2">
            <a:extLst>
              <a:ext uri="{FF2B5EF4-FFF2-40B4-BE49-F238E27FC236}">
                <a16:creationId xmlns:a16="http://schemas.microsoft.com/office/drawing/2014/main" id="{CD722F4F-D647-7044-9B8B-B70C4B244ABF}"/>
              </a:ext>
            </a:extLst>
          </p:cNvPr>
          <p:cNvSpPr>
            <a:spLocks noGrp="1"/>
          </p:cNvSpPr>
          <p:nvPr>
            <p:ph idx="1"/>
          </p:nvPr>
        </p:nvSpPr>
        <p:spPr>
          <a:xfrm>
            <a:off x="4732421" y="1328735"/>
            <a:ext cx="4114800" cy="1521469"/>
          </a:xfrm>
        </p:spPr>
        <p:txBody>
          <a:bodyPr/>
          <a:lstStyle/>
          <a:p>
            <a:r>
              <a:rPr lang="en-US" dirty="0"/>
              <a:t>Encapsulates data and code</a:t>
            </a:r>
          </a:p>
          <a:p>
            <a:r>
              <a:rPr lang="en-US" dirty="0"/>
              <a:t>Abstraction</a:t>
            </a:r>
          </a:p>
          <a:p>
            <a:pPr lvl="1"/>
            <a:r>
              <a:rPr lang="en-US" dirty="0"/>
              <a:t>Controls user interaction with and access to a class</a:t>
            </a:r>
          </a:p>
          <a:p>
            <a:pPr marL="0" indent="0">
              <a:buNone/>
            </a:pPr>
            <a:endParaRPr lang="en-US" dirty="0"/>
          </a:p>
        </p:txBody>
      </p:sp>
      <p:graphicFrame>
        <p:nvGraphicFramePr>
          <p:cNvPr id="4" name="Table 4">
            <a:extLst>
              <a:ext uri="{FF2B5EF4-FFF2-40B4-BE49-F238E27FC236}">
                <a16:creationId xmlns:a16="http://schemas.microsoft.com/office/drawing/2014/main" id="{FAAAEA52-B53B-9D4F-9F5D-542D24D82A7A}"/>
              </a:ext>
            </a:extLst>
          </p:cNvPr>
          <p:cNvGraphicFramePr>
            <a:graphicFrameLocks noGrp="1"/>
          </p:cNvGraphicFramePr>
          <p:nvPr>
            <p:extLst>
              <p:ext uri="{D42A27DB-BD31-4B8C-83A1-F6EECF244321}">
                <p14:modId xmlns:p14="http://schemas.microsoft.com/office/powerpoint/2010/main" val="4071307263"/>
              </p:ext>
            </p:extLst>
          </p:nvPr>
        </p:nvGraphicFramePr>
        <p:xfrm>
          <a:off x="457200" y="1350168"/>
          <a:ext cx="3793958" cy="3474720"/>
        </p:xfrm>
        <a:graphic>
          <a:graphicData uri="http://schemas.openxmlformats.org/drawingml/2006/table">
            <a:tbl>
              <a:tblPr firstRow="1" bandRow="1">
                <a:tableStyleId>{5C22544A-7EE6-4342-B048-85BDC9FD1C3A}</a:tableStyleId>
              </a:tblPr>
              <a:tblGrid>
                <a:gridCol w="1577846">
                  <a:extLst>
                    <a:ext uri="{9D8B030D-6E8A-4147-A177-3AD203B41FA5}">
                      <a16:colId xmlns:a16="http://schemas.microsoft.com/office/drawing/2014/main" val="961631636"/>
                    </a:ext>
                  </a:extLst>
                </a:gridCol>
                <a:gridCol w="2216112">
                  <a:extLst>
                    <a:ext uri="{9D8B030D-6E8A-4147-A177-3AD203B41FA5}">
                      <a16:colId xmlns:a16="http://schemas.microsoft.com/office/drawing/2014/main" val="1664566144"/>
                    </a:ext>
                  </a:extLst>
                </a:gridCol>
              </a:tblGrid>
              <a:tr h="0">
                <a:tc>
                  <a:txBody>
                    <a:bodyPr/>
                    <a:lstStyle/>
                    <a:p>
                      <a:r>
                        <a:rPr lang="en-US" dirty="0"/>
                        <a:t>term</a:t>
                      </a:r>
                    </a:p>
                  </a:txBody>
                  <a:tcPr/>
                </a:tc>
                <a:tc>
                  <a:txBody>
                    <a:bodyPr/>
                    <a:lstStyle/>
                    <a:p>
                      <a:r>
                        <a:rPr lang="en-US" dirty="0"/>
                        <a:t>description</a:t>
                      </a:r>
                    </a:p>
                  </a:txBody>
                  <a:tcPr/>
                </a:tc>
                <a:extLst>
                  <a:ext uri="{0D108BD9-81ED-4DB2-BD59-A6C34878D82A}">
                    <a16:rowId xmlns:a16="http://schemas.microsoft.com/office/drawing/2014/main" val="2654294573"/>
                  </a:ext>
                </a:extLst>
              </a:tr>
              <a:tr h="370840">
                <a:tc>
                  <a:txBody>
                    <a:bodyPr/>
                    <a:lstStyle/>
                    <a:p>
                      <a:r>
                        <a:rPr lang="en-US" dirty="0"/>
                        <a:t>class</a:t>
                      </a:r>
                    </a:p>
                  </a:txBody>
                  <a:tcPr/>
                </a:tc>
                <a:tc>
                  <a:txBody>
                    <a:bodyPr/>
                    <a:lstStyle/>
                    <a:p>
                      <a:r>
                        <a:rPr lang="en-US" dirty="0"/>
                        <a:t>Structure that encapsulates a discrete concept</a:t>
                      </a:r>
                    </a:p>
                  </a:txBody>
                  <a:tcPr/>
                </a:tc>
                <a:extLst>
                  <a:ext uri="{0D108BD9-81ED-4DB2-BD59-A6C34878D82A}">
                    <a16:rowId xmlns:a16="http://schemas.microsoft.com/office/drawing/2014/main" val="2671359724"/>
                  </a:ext>
                </a:extLst>
              </a:tr>
              <a:tr h="370840">
                <a:tc>
                  <a:txBody>
                    <a:bodyPr/>
                    <a:lstStyle/>
                    <a:p>
                      <a:r>
                        <a:rPr lang="en-US" dirty="0"/>
                        <a:t>properties</a:t>
                      </a:r>
                    </a:p>
                  </a:txBody>
                  <a:tcPr/>
                </a:tc>
                <a:tc>
                  <a:txBody>
                    <a:bodyPr/>
                    <a:lstStyle/>
                    <a:p>
                      <a:r>
                        <a:rPr lang="en-US" dirty="0"/>
                        <a:t>Variables associated with an object</a:t>
                      </a:r>
                    </a:p>
                  </a:txBody>
                  <a:tcPr/>
                </a:tc>
                <a:extLst>
                  <a:ext uri="{0D108BD9-81ED-4DB2-BD59-A6C34878D82A}">
                    <a16:rowId xmlns:a16="http://schemas.microsoft.com/office/drawing/2014/main" val="71538356"/>
                  </a:ext>
                </a:extLst>
              </a:tr>
              <a:tr h="370840">
                <a:tc>
                  <a:txBody>
                    <a:bodyPr/>
                    <a:lstStyle/>
                    <a:p>
                      <a:r>
                        <a:rPr lang="en-US" dirty="0"/>
                        <a:t>methods</a:t>
                      </a:r>
                    </a:p>
                  </a:txBody>
                  <a:tcPr/>
                </a:tc>
                <a:tc>
                  <a:txBody>
                    <a:bodyPr/>
                    <a:lstStyle/>
                    <a:p>
                      <a:r>
                        <a:rPr lang="en-US" dirty="0"/>
                        <a:t>Operations and manipulations, i.e. functions</a:t>
                      </a:r>
                    </a:p>
                  </a:txBody>
                  <a:tcPr/>
                </a:tc>
                <a:extLst>
                  <a:ext uri="{0D108BD9-81ED-4DB2-BD59-A6C34878D82A}">
                    <a16:rowId xmlns:a16="http://schemas.microsoft.com/office/drawing/2014/main" val="554321643"/>
                  </a:ext>
                </a:extLst>
              </a:tr>
              <a:tr h="370840">
                <a:tc>
                  <a:txBody>
                    <a:bodyPr/>
                    <a:lstStyle/>
                    <a:p>
                      <a:r>
                        <a:rPr lang="en-US" dirty="0"/>
                        <a:t>object</a:t>
                      </a:r>
                    </a:p>
                  </a:txBody>
                  <a:tcPr/>
                </a:tc>
                <a:tc>
                  <a:txBody>
                    <a:bodyPr/>
                    <a:lstStyle/>
                    <a:p>
                      <a:r>
                        <a:rPr lang="en-US" dirty="0"/>
                        <a:t>Specific instance of a class</a:t>
                      </a:r>
                    </a:p>
                  </a:txBody>
                  <a:tcPr/>
                </a:tc>
                <a:extLst>
                  <a:ext uri="{0D108BD9-81ED-4DB2-BD59-A6C34878D82A}">
                    <a16:rowId xmlns:a16="http://schemas.microsoft.com/office/drawing/2014/main" val="2579407587"/>
                  </a:ext>
                </a:extLst>
              </a:tr>
            </a:tbl>
          </a:graphicData>
        </a:graphic>
      </p:graphicFrame>
    </p:spTree>
    <p:extLst>
      <p:ext uri="{BB962C8B-B14F-4D97-AF65-F5344CB8AC3E}">
        <p14:creationId xmlns:p14="http://schemas.microsoft.com/office/powerpoint/2010/main" val="35572046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22B3C5-C627-204A-B803-C3A597F88395}"/>
              </a:ext>
            </a:extLst>
          </p:cNvPr>
          <p:cNvSpPr>
            <a:spLocks noGrp="1"/>
          </p:cNvSpPr>
          <p:nvPr>
            <p:ph type="title"/>
          </p:nvPr>
        </p:nvSpPr>
        <p:spPr/>
        <p:txBody>
          <a:bodyPr/>
          <a:lstStyle/>
          <a:p>
            <a:pPr algn="r"/>
            <a:r>
              <a:rPr lang="en-US" dirty="0"/>
              <a:t>Code Break: OOP</a:t>
            </a:r>
          </a:p>
        </p:txBody>
      </p:sp>
      <p:sp>
        <p:nvSpPr>
          <p:cNvPr id="3" name="Content Placeholder 2">
            <a:extLst>
              <a:ext uri="{FF2B5EF4-FFF2-40B4-BE49-F238E27FC236}">
                <a16:creationId xmlns:a16="http://schemas.microsoft.com/office/drawing/2014/main" id="{3AB80A10-1561-AB46-8157-85269F461B99}"/>
              </a:ext>
            </a:extLst>
          </p:cNvPr>
          <p:cNvSpPr>
            <a:spLocks noGrp="1"/>
          </p:cNvSpPr>
          <p:nvPr>
            <p:ph idx="1"/>
          </p:nvPr>
        </p:nvSpPr>
        <p:spPr>
          <a:xfrm>
            <a:off x="4676764" y="3011699"/>
            <a:ext cx="4114800" cy="1984047"/>
          </a:xfrm>
        </p:spPr>
        <p:txBody>
          <a:bodyPr/>
          <a:lstStyle/>
          <a:p>
            <a:r>
              <a:rPr lang="en-US" dirty="0"/>
              <a:t>Can you tell which lines have properties and which have methods</a:t>
            </a:r>
          </a:p>
          <a:p>
            <a:pPr lvl="1"/>
            <a:r>
              <a:rPr lang="en-US" dirty="0"/>
              <a:t>Properties are like nouns</a:t>
            </a:r>
          </a:p>
          <a:p>
            <a:pPr lvl="1"/>
            <a:r>
              <a:rPr lang="en-US" dirty="0"/>
              <a:t>Methods are like verbs</a:t>
            </a:r>
          </a:p>
          <a:p>
            <a:endParaRPr lang="en-US" dirty="0"/>
          </a:p>
        </p:txBody>
      </p:sp>
      <p:pic>
        <p:nvPicPr>
          <p:cNvPr id="5" name="Picture 4" descr="Text&#10;&#10;Description automatically generated">
            <a:extLst>
              <a:ext uri="{FF2B5EF4-FFF2-40B4-BE49-F238E27FC236}">
                <a16:creationId xmlns:a16="http://schemas.microsoft.com/office/drawing/2014/main" id="{78DCA483-B2C8-944B-A655-4B1377B16A73}"/>
              </a:ext>
            </a:extLst>
          </p:cNvPr>
          <p:cNvPicPr>
            <a:picLocks noChangeAspect="1"/>
          </p:cNvPicPr>
          <p:nvPr/>
        </p:nvPicPr>
        <p:blipFill rotWithShape="1">
          <a:blip r:embed="rId3"/>
          <a:srcRect b="2737"/>
          <a:stretch/>
        </p:blipFill>
        <p:spPr>
          <a:xfrm>
            <a:off x="266981" y="548878"/>
            <a:ext cx="3491628" cy="4446868"/>
          </a:xfrm>
          <a:prstGeom prst="rect">
            <a:avLst/>
          </a:prstGeom>
        </p:spPr>
      </p:pic>
      <p:pic>
        <p:nvPicPr>
          <p:cNvPr id="7" name="Picture 6" descr="Text&#10;&#10;Description automatically generated">
            <a:extLst>
              <a:ext uri="{FF2B5EF4-FFF2-40B4-BE49-F238E27FC236}">
                <a16:creationId xmlns:a16="http://schemas.microsoft.com/office/drawing/2014/main" id="{E4D47C9E-88D0-F94F-A20D-132E0F0F3F60}"/>
              </a:ext>
            </a:extLst>
          </p:cNvPr>
          <p:cNvPicPr>
            <a:picLocks noChangeAspect="1"/>
          </p:cNvPicPr>
          <p:nvPr/>
        </p:nvPicPr>
        <p:blipFill>
          <a:blip r:embed="rId4"/>
          <a:stretch>
            <a:fillRect/>
          </a:stretch>
        </p:blipFill>
        <p:spPr>
          <a:xfrm>
            <a:off x="4908463" y="1263121"/>
            <a:ext cx="3651401" cy="1737360"/>
          </a:xfrm>
          <a:prstGeom prst="rect">
            <a:avLst/>
          </a:prstGeom>
        </p:spPr>
      </p:pic>
    </p:spTree>
    <p:extLst>
      <p:ext uri="{BB962C8B-B14F-4D97-AF65-F5344CB8AC3E}">
        <p14:creationId xmlns:p14="http://schemas.microsoft.com/office/powerpoint/2010/main" val="15356893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AF0329B-F8CB-0E4B-9BF8-F0478D6B6C69}"/>
              </a:ext>
            </a:extLst>
          </p:cNvPr>
          <p:cNvSpPr txBox="1"/>
          <p:nvPr/>
        </p:nvSpPr>
        <p:spPr>
          <a:xfrm>
            <a:off x="5345430" y="4590653"/>
            <a:ext cx="3406140" cy="461665"/>
          </a:xfrm>
          <a:prstGeom prst="rect">
            <a:avLst/>
          </a:prstGeom>
          <a:noFill/>
        </p:spPr>
        <p:txBody>
          <a:bodyPr wrap="square" rtlCol="0">
            <a:spAutoFit/>
          </a:bodyPr>
          <a:lstStyle/>
          <a:p>
            <a:r>
              <a:rPr lang="en-US" sz="1200" dirty="0"/>
              <a:t>Photo from: https://</a:t>
            </a:r>
            <a:r>
              <a:rPr lang="en-US" sz="1200" dirty="0" err="1"/>
              <a:t>nature.mdc.mo.gov</a:t>
            </a:r>
            <a:r>
              <a:rPr lang="en-US" sz="1200" dirty="0"/>
              <a:t>/discover-nature/field-guide/eastern-</a:t>
            </a:r>
            <a:r>
              <a:rPr lang="en-US" sz="1200" dirty="0" err="1"/>
              <a:t>hercules</a:t>
            </a:r>
            <a:r>
              <a:rPr lang="en-US" sz="1200" dirty="0"/>
              <a:t>-beetle</a:t>
            </a:r>
          </a:p>
        </p:txBody>
      </p:sp>
      <p:pic>
        <p:nvPicPr>
          <p:cNvPr id="1026" name="Picture 2" descr="Eastern Hercules Beetle">
            <a:extLst>
              <a:ext uri="{FF2B5EF4-FFF2-40B4-BE49-F238E27FC236}">
                <a16:creationId xmlns:a16="http://schemas.microsoft.com/office/drawing/2014/main" id="{3E111A26-B711-194D-983C-BFF995ADDD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0200" y="1546624"/>
            <a:ext cx="3276600" cy="24765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4D95EFD2-80E3-5A48-9B87-8696BD2ADAAB}"/>
              </a:ext>
            </a:extLst>
          </p:cNvPr>
          <p:cNvSpPr txBox="1"/>
          <p:nvPr/>
        </p:nvSpPr>
        <p:spPr>
          <a:xfrm>
            <a:off x="5831885" y="4076700"/>
            <a:ext cx="2433230" cy="646331"/>
          </a:xfrm>
          <a:prstGeom prst="rect">
            <a:avLst/>
          </a:prstGeom>
          <a:noFill/>
        </p:spPr>
        <p:txBody>
          <a:bodyPr wrap="none" rtlCol="0">
            <a:spAutoFit/>
          </a:bodyPr>
          <a:lstStyle/>
          <a:p>
            <a:r>
              <a:rPr lang="en-US" b="1" dirty="0"/>
              <a:t>Eastern Hercules Beetle</a:t>
            </a:r>
          </a:p>
          <a:p>
            <a:pPr algn="ctr"/>
            <a:r>
              <a:rPr lang="en-US" b="1" dirty="0"/>
              <a:t>(not Sonic)</a:t>
            </a:r>
          </a:p>
        </p:txBody>
      </p:sp>
      <p:sp>
        <p:nvSpPr>
          <p:cNvPr id="3" name="Content Placeholder 2">
            <a:extLst>
              <a:ext uri="{FF2B5EF4-FFF2-40B4-BE49-F238E27FC236}">
                <a16:creationId xmlns:a16="http://schemas.microsoft.com/office/drawing/2014/main" id="{7771BF20-3258-5D4D-8BFE-E6F00A193940}"/>
              </a:ext>
            </a:extLst>
          </p:cNvPr>
          <p:cNvSpPr>
            <a:spLocks noGrp="1"/>
          </p:cNvSpPr>
          <p:nvPr>
            <p:ph idx="1"/>
          </p:nvPr>
        </p:nvSpPr>
        <p:spPr>
          <a:xfrm>
            <a:off x="457199" y="1546624"/>
            <a:ext cx="4742121" cy="3216762"/>
          </a:xfrm>
        </p:spPr>
        <p:txBody>
          <a:bodyPr/>
          <a:lstStyle/>
          <a:p>
            <a:r>
              <a:rPr lang="en-US" dirty="0"/>
              <a:t>Who Am I?</a:t>
            </a:r>
          </a:p>
          <a:p>
            <a:pPr lvl="1"/>
            <a:r>
              <a:rPr lang="en-US" dirty="0"/>
              <a:t>PhD Student in ECE</a:t>
            </a:r>
          </a:p>
          <a:p>
            <a:pPr lvl="1"/>
            <a:r>
              <a:rPr lang="en-US" dirty="0"/>
              <a:t>A student consultant for DVS in the NCSU Libraries</a:t>
            </a:r>
          </a:p>
          <a:p>
            <a:pPr lvl="1"/>
            <a:r>
              <a:rPr lang="en-US" dirty="0"/>
              <a:t>Wife, Mother of a Human, Cats, Lizards, Cavies, Beetles</a:t>
            </a:r>
          </a:p>
        </p:txBody>
      </p:sp>
      <p:sp>
        <p:nvSpPr>
          <p:cNvPr id="2" name="Title 1">
            <a:extLst>
              <a:ext uri="{FF2B5EF4-FFF2-40B4-BE49-F238E27FC236}">
                <a16:creationId xmlns:a16="http://schemas.microsoft.com/office/drawing/2014/main" id="{AFF5A86F-83A7-7B44-810F-941438C181EE}"/>
              </a:ext>
            </a:extLst>
          </p:cNvPr>
          <p:cNvSpPr>
            <a:spLocks noGrp="1"/>
          </p:cNvSpPr>
          <p:nvPr>
            <p:ph type="title"/>
          </p:nvPr>
        </p:nvSpPr>
        <p:spPr/>
        <p:txBody>
          <a:bodyPr/>
          <a:lstStyle/>
          <a:p>
            <a:r>
              <a:rPr lang="en-US" dirty="0"/>
              <a:t>Welcome!</a:t>
            </a:r>
          </a:p>
        </p:txBody>
      </p:sp>
    </p:spTree>
    <p:extLst>
      <p:ext uri="{BB962C8B-B14F-4D97-AF65-F5344CB8AC3E}">
        <p14:creationId xmlns:p14="http://schemas.microsoft.com/office/powerpoint/2010/main" val="23763466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6DA1DB-C175-124A-AF11-FAFFE9CCEA37}"/>
              </a:ext>
            </a:extLst>
          </p:cNvPr>
          <p:cNvSpPr>
            <a:spLocks noGrp="1"/>
          </p:cNvSpPr>
          <p:nvPr>
            <p:ph type="title"/>
          </p:nvPr>
        </p:nvSpPr>
        <p:spPr/>
        <p:txBody>
          <a:bodyPr/>
          <a:lstStyle/>
          <a:p>
            <a:r>
              <a:rPr lang="en-US" dirty="0"/>
              <a:t>Conclusions</a:t>
            </a:r>
          </a:p>
        </p:txBody>
      </p:sp>
      <p:sp>
        <p:nvSpPr>
          <p:cNvPr id="3" name="Content Placeholder 2">
            <a:extLst>
              <a:ext uri="{FF2B5EF4-FFF2-40B4-BE49-F238E27FC236}">
                <a16:creationId xmlns:a16="http://schemas.microsoft.com/office/drawing/2014/main" id="{834962FA-45E1-7D45-81C6-924CA1496EF1}"/>
              </a:ext>
            </a:extLst>
          </p:cNvPr>
          <p:cNvSpPr>
            <a:spLocks noGrp="1"/>
          </p:cNvSpPr>
          <p:nvPr>
            <p:ph idx="1"/>
          </p:nvPr>
        </p:nvSpPr>
        <p:spPr/>
        <p:txBody>
          <a:bodyPr/>
          <a:lstStyle/>
          <a:p>
            <a:r>
              <a:rPr lang="en-US" dirty="0"/>
              <a:t>This has been a lot: you’ve earned some chocolate!! </a:t>
            </a:r>
          </a:p>
          <a:p>
            <a:r>
              <a:rPr lang="en-US" dirty="0"/>
              <a:t>Hopefully, this workshop has given you a vocabulary and high-level understanding of what you need to figure out when you are reading someone else’s code.</a:t>
            </a:r>
          </a:p>
          <a:p>
            <a:r>
              <a:rPr lang="en-US" dirty="0"/>
              <a:t>Important things to remember:</a:t>
            </a:r>
          </a:p>
          <a:p>
            <a:pPr lvl="1"/>
            <a:r>
              <a:rPr lang="en-US" dirty="0"/>
              <a:t>Don’t underestimate your ability to figure out what’s going on</a:t>
            </a:r>
          </a:p>
          <a:p>
            <a:pPr lvl="1"/>
            <a:r>
              <a:rPr lang="en-US" dirty="0"/>
              <a:t>Don’t be afraid to find a friendly neighborhood computer geek to be your buddy. We love to talk shop. </a:t>
            </a:r>
          </a:p>
        </p:txBody>
      </p:sp>
    </p:spTree>
    <p:extLst>
      <p:ext uri="{BB962C8B-B14F-4D97-AF65-F5344CB8AC3E}">
        <p14:creationId xmlns:p14="http://schemas.microsoft.com/office/powerpoint/2010/main" val="40061871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56E982-BE2A-0740-976E-883537F9755A}"/>
              </a:ext>
            </a:extLst>
          </p:cNvPr>
          <p:cNvSpPr>
            <a:spLocks noGrp="1"/>
          </p:cNvSpPr>
          <p:nvPr>
            <p:ph type="title"/>
          </p:nvPr>
        </p:nvSpPr>
        <p:spPr/>
        <p:txBody>
          <a:bodyPr/>
          <a:lstStyle/>
          <a:p>
            <a:r>
              <a:rPr lang="en-US" dirty="0"/>
              <a:t>Thank You!</a:t>
            </a:r>
          </a:p>
        </p:txBody>
      </p:sp>
      <p:sp>
        <p:nvSpPr>
          <p:cNvPr id="3" name="Content Placeholder 2">
            <a:extLst>
              <a:ext uri="{FF2B5EF4-FFF2-40B4-BE49-F238E27FC236}">
                <a16:creationId xmlns:a16="http://schemas.microsoft.com/office/drawing/2014/main" id="{F8FD8EB0-05CE-FE46-A314-F0846F0EE56D}"/>
              </a:ext>
            </a:extLst>
          </p:cNvPr>
          <p:cNvSpPr>
            <a:spLocks noGrp="1"/>
          </p:cNvSpPr>
          <p:nvPr>
            <p:ph idx="1"/>
          </p:nvPr>
        </p:nvSpPr>
        <p:spPr>
          <a:xfrm>
            <a:off x="457199" y="1435358"/>
            <a:ext cx="4997669" cy="3708142"/>
          </a:xfrm>
        </p:spPr>
        <p:txBody>
          <a:bodyPr/>
          <a:lstStyle/>
          <a:p>
            <a:pPr marL="0" indent="0">
              <a:buNone/>
            </a:pPr>
            <a:r>
              <a:rPr lang="en-US" dirty="0"/>
              <a:t>Remember: Everyone struggles with reading someone else’s code!!!</a:t>
            </a:r>
          </a:p>
          <a:p>
            <a:pPr marL="0" indent="0">
              <a:buNone/>
            </a:pPr>
            <a:r>
              <a:rPr lang="en-US" dirty="0"/>
              <a:t>NEED HELP? Try </a:t>
            </a:r>
          </a:p>
          <a:p>
            <a:pPr marL="0" indent="0">
              <a:buNone/>
            </a:pPr>
            <a:r>
              <a:rPr lang="en-US" dirty="0">
                <a:hlinkClick r:id="rId3"/>
              </a:rPr>
              <a:t>Data Visualization Services @ NC State Libraries</a:t>
            </a:r>
            <a:endParaRPr lang="en-US" dirty="0"/>
          </a:p>
          <a:p>
            <a:pPr marL="0" indent="0">
              <a:buNone/>
            </a:pPr>
            <a:r>
              <a:rPr lang="en-US" dirty="0"/>
              <a:t>Chat, Email and Zoom Consultations available. </a:t>
            </a:r>
          </a:p>
          <a:p>
            <a:pPr marL="0" indent="0">
              <a:buNone/>
            </a:pPr>
            <a:endParaRPr lang="en-US" dirty="0"/>
          </a:p>
          <a:p>
            <a:pPr marL="0" indent="0">
              <a:buNone/>
            </a:pPr>
            <a:r>
              <a:rPr lang="en-US" dirty="0"/>
              <a:t>Shout out to the Peer Scholars’ program for providing me with this opportunity!</a:t>
            </a:r>
          </a:p>
        </p:txBody>
      </p:sp>
      <p:sp>
        <p:nvSpPr>
          <p:cNvPr id="4" name="TextBox 3">
            <a:extLst>
              <a:ext uri="{FF2B5EF4-FFF2-40B4-BE49-F238E27FC236}">
                <a16:creationId xmlns:a16="http://schemas.microsoft.com/office/drawing/2014/main" id="{D5A46CB8-B37D-1B4C-8BBC-8382EC22C358}"/>
              </a:ext>
            </a:extLst>
          </p:cNvPr>
          <p:cNvSpPr txBox="1"/>
          <p:nvPr/>
        </p:nvSpPr>
        <p:spPr>
          <a:xfrm>
            <a:off x="7456756" y="1312248"/>
            <a:ext cx="1443024" cy="246221"/>
          </a:xfrm>
          <a:prstGeom prst="rect">
            <a:avLst/>
          </a:prstGeom>
          <a:noFill/>
        </p:spPr>
        <p:txBody>
          <a:bodyPr wrap="none" rtlCol="0">
            <a:spAutoFit/>
          </a:bodyPr>
          <a:lstStyle/>
          <a:p>
            <a:r>
              <a:rPr lang="en-US" sz="1000" dirty="0"/>
              <a:t>https://</a:t>
            </a:r>
            <a:r>
              <a:rPr lang="en-US" sz="1000" dirty="0" err="1"/>
              <a:t>xkcd.com</a:t>
            </a:r>
            <a:r>
              <a:rPr lang="en-US" sz="1000" dirty="0"/>
              <a:t>/1695/</a:t>
            </a:r>
          </a:p>
        </p:txBody>
      </p:sp>
      <p:pic>
        <p:nvPicPr>
          <p:cNvPr id="5" name="Picture 4" descr="Cartoon About Reading Others Code 2 in a series of 3 on XKCD.">
            <a:extLst>
              <a:ext uri="{FF2B5EF4-FFF2-40B4-BE49-F238E27FC236}">
                <a16:creationId xmlns:a16="http://schemas.microsoft.com/office/drawing/2014/main" id="{57D5EFE8-4171-374E-A8B9-2CFA17325E3D}"/>
              </a:ext>
            </a:extLst>
          </p:cNvPr>
          <p:cNvPicPr>
            <a:picLocks noChangeAspect="1"/>
          </p:cNvPicPr>
          <p:nvPr/>
        </p:nvPicPr>
        <p:blipFill>
          <a:blip r:embed="rId4"/>
          <a:stretch>
            <a:fillRect/>
          </a:stretch>
        </p:blipFill>
        <p:spPr>
          <a:xfrm>
            <a:off x="5625117" y="1499890"/>
            <a:ext cx="3332185" cy="3200400"/>
          </a:xfrm>
          <a:prstGeom prst="rect">
            <a:avLst/>
          </a:prstGeom>
        </p:spPr>
      </p:pic>
    </p:spTree>
    <p:extLst>
      <p:ext uri="{BB962C8B-B14F-4D97-AF65-F5344CB8AC3E}">
        <p14:creationId xmlns:p14="http://schemas.microsoft.com/office/powerpoint/2010/main" val="29754597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29F34A-F165-0247-B0B1-4FDD55EE2171}"/>
              </a:ext>
            </a:extLst>
          </p:cNvPr>
          <p:cNvSpPr>
            <a:spLocks noGrp="1"/>
          </p:cNvSpPr>
          <p:nvPr>
            <p:ph type="title"/>
          </p:nvPr>
        </p:nvSpPr>
        <p:spPr/>
        <p:txBody>
          <a:bodyPr/>
          <a:lstStyle/>
          <a:p>
            <a:r>
              <a:rPr lang="en-US" dirty="0"/>
              <a:t>Resources</a:t>
            </a:r>
          </a:p>
        </p:txBody>
      </p:sp>
      <p:sp>
        <p:nvSpPr>
          <p:cNvPr id="3" name="Content Placeholder 2">
            <a:extLst>
              <a:ext uri="{FF2B5EF4-FFF2-40B4-BE49-F238E27FC236}">
                <a16:creationId xmlns:a16="http://schemas.microsoft.com/office/drawing/2014/main" id="{219A80E4-F8EC-AD47-A42D-33E681A06656}"/>
              </a:ext>
            </a:extLst>
          </p:cNvPr>
          <p:cNvSpPr>
            <a:spLocks noGrp="1"/>
          </p:cNvSpPr>
          <p:nvPr>
            <p:ph idx="1"/>
          </p:nvPr>
        </p:nvSpPr>
        <p:spPr/>
        <p:txBody>
          <a:bodyPr/>
          <a:lstStyle/>
          <a:p>
            <a:r>
              <a:rPr lang="en-US" dirty="0">
                <a:hlinkClick r:id="rId3"/>
              </a:rPr>
              <a:t>Google Doc</a:t>
            </a:r>
            <a:r>
              <a:rPr lang="en-US" dirty="0"/>
              <a:t>-Links to Resources</a:t>
            </a:r>
          </a:p>
          <a:p>
            <a:pPr lvl="1"/>
            <a:r>
              <a:rPr lang="en-US" dirty="0"/>
              <a:t>Focus on sites that have fairly basic, comprehensive information.</a:t>
            </a:r>
          </a:p>
        </p:txBody>
      </p:sp>
    </p:spTree>
    <p:extLst>
      <p:ext uri="{BB962C8B-B14F-4D97-AF65-F5344CB8AC3E}">
        <p14:creationId xmlns:p14="http://schemas.microsoft.com/office/powerpoint/2010/main" val="33551977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859D0C5-813E-EF4A-BC23-01D5DA6B5A55}"/>
              </a:ext>
            </a:extLst>
          </p:cNvPr>
          <p:cNvSpPr>
            <a:spLocks noGrp="1"/>
          </p:cNvSpPr>
          <p:nvPr>
            <p:ph idx="1"/>
          </p:nvPr>
        </p:nvSpPr>
        <p:spPr>
          <a:xfrm>
            <a:off x="457200" y="1546624"/>
            <a:ext cx="8229600" cy="3298658"/>
          </a:xfrm>
        </p:spPr>
        <p:txBody>
          <a:bodyPr/>
          <a:lstStyle/>
          <a:p>
            <a:r>
              <a:rPr lang="en-US" dirty="0"/>
              <a:t>By the end of this Workshop …</a:t>
            </a:r>
          </a:p>
          <a:p>
            <a:pPr lvl="1"/>
            <a:r>
              <a:rPr lang="en-US" dirty="0"/>
              <a:t>You will be able to recognize basic data types and operators and understand why you should be aware of them.</a:t>
            </a:r>
          </a:p>
          <a:p>
            <a:pPr lvl="1"/>
            <a:r>
              <a:rPr lang="en-US" dirty="0"/>
              <a:t>Have a high-level understanding of control structures</a:t>
            </a:r>
          </a:p>
          <a:p>
            <a:pPr lvl="1"/>
            <a:r>
              <a:rPr lang="en-US" dirty="0"/>
              <a:t>Know the basic parts of a function and understand where to look for information</a:t>
            </a:r>
          </a:p>
          <a:p>
            <a:pPr lvl="1"/>
            <a:r>
              <a:rPr lang="en-US" dirty="0"/>
              <a:t>Have a high-level understanding of object-oriented programming and how to identify object-oriented code from functions</a:t>
            </a:r>
          </a:p>
          <a:p>
            <a:endParaRPr lang="en-US" dirty="0"/>
          </a:p>
          <a:p>
            <a:endParaRPr lang="en-US" dirty="0"/>
          </a:p>
        </p:txBody>
      </p:sp>
      <p:sp>
        <p:nvSpPr>
          <p:cNvPr id="2" name="Title 1">
            <a:extLst>
              <a:ext uri="{FF2B5EF4-FFF2-40B4-BE49-F238E27FC236}">
                <a16:creationId xmlns:a16="http://schemas.microsoft.com/office/drawing/2014/main" id="{531A2940-438E-514A-A402-15D9E58B44F8}"/>
              </a:ext>
            </a:extLst>
          </p:cNvPr>
          <p:cNvSpPr>
            <a:spLocks noGrp="1"/>
          </p:cNvSpPr>
          <p:nvPr>
            <p:ph type="title"/>
          </p:nvPr>
        </p:nvSpPr>
        <p:spPr/>
        <p:txBody>
          <a:bodyPr/>
          <a:lstStyle/>
          <a:p>
            <a:r>
              <a:rPr lang="en-US" dirty="0"/>
              <a:t>Workshop Objectives</a:t>
            </a:r>
          </a:p>
        </p:txBody>
      </p:sp>
    </p:spTree>
    <p:extLst>
      <p:ext uri="{BB962C8B-B14F-4D97-AF65-F5344CB8AC3E}">
        <p14:creationId xmlns:p14="http://schemas.microsoft.com/office/powerpoint/2010/main" val="16151600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21733B03-3C35-8D45-9BC7-FD042A37EE9E}"/>
              </a:ext>
            </a:extLst>
          </p:cNvPr>
          <p:cNvSpPr txBox="1"/>
          <p:nvPr/>
        </p:nvSpPr>
        <p:spPr>
          <a:xfrm>
            <a:off x="3850488" y="3100090"/>
            <a:ext cx="1443024" cy="246221"/>
          </a:xfrm>
          <a:prstGeom prst="rect">
            <a:avLst/>
          </a:prstGeom>
          <a:noFill/>
        </p:spPr>
        <p:txBody>
          <a:bodyPr wrap="none" rtlCol="0">
            <a:spAutoFit/>
          </a:bodyPr>
          <a:lstStyle/>
          <a:p>
            <a:r>
              <a:rPr lang="en-US" sz="1000" dirty="0"/>
              <a:t>https://</a:t>
            </a:r>
            <a:r>
              <a:rPr lang="en-US" sz="1000" dirty="0" err="1"/>
              <a:t>xkcd.com</a:t>
            </a:r>
            <a:r>
              <a:rPr lang="en-US" sz="1000" dirty="0"/>
              <a:t>/1833/</a:t>
            </a:r>
          </a:p>
        </p:txBody>
      </p:sp>
      <p:pic>
        <p:nvPicPr>
          <p:cNvPr id="15" name="Picture 14" descr="Cartoon About Reading Others Code 3 in a series of 3 on XKCD.">
            <a:extLst>
              <a:ext uri="{FF2B5EF4-FFF2-40B4-BE49-F238E27FC236}">
                <a16:creationId xmlns:a16="http://schemas.microsoft.com/office/drawing/2014/main" id="{0D017641-5EAA-A046-8F7E-2F7BDBE0F36A}"/>
              </a:ext>
            </a:extLst>
          </p:cNvPr>
          <p:cNvPicPr>
            <a:picLocks noChangeAspect="1"/>
          </p:cNvPicPr>
          <p:nvPr/>
        </p:nvPicPr>
        <p:blipFill>
          <a:blip r:embed="rId3"/>
          <a:stretch>
            <a:fillRect/>
          </a:stretch>
        </p:blipFill>
        <p:spPr>
          <a:xfrm>
            <a:off x="1374655" y="3328690"/>
            <a:ext cx="3918857" cy="1371600"/>
          </a:xfrm>
          <a:prstGeom prst="rect">
            <a:avLst/>
          </a:prstGeom>
        </p:spPr>
      </p:pic>
      <p:sp>
        <p:nvSpPr>
          <p:cNvPr id="8" name="TextBox 7">
            <a:extLst>
              <a:ext uri="{FF2B5EF4-FFF2-40B4-BE49-F238E27FC236}">
                <a16:creationId xmlns:a16="http://schemas.microsoft.com/office/drawing/2014/main" id="{F440A71E-60EB-A64A-93A3-6B5396CF85B4}"/>
              </a:ext>
            </a:extLst>
          </p:cNvPr>
          <p:cNvSpPr txBox="1"/>
          <p:nvPr/>
        </p:nvSpPr>
        <p:spPr>
          <a:xfrm>
            <a:off x="365380" y="1253669"/>
            <a:ext cx="1443024" cy="246221"/>
          </a:xfrm>
          <a:prstGeom prst="rect">
            <a:avLst/>
          </a:prstGeom>
          <a:noFill/>
        </p:spPr>
        <p:txBody>
          <a:bodyPr wrap="none" rtlCol="0">
            <a:spAutoFit/>
          </a:bodyPr>
          <a:lstStyle/>
          <a:p>
            <a:r>
              <a:rPr lang="en-US" sz="1000" dirty="0"/>
              <a:t>https://</a:t>
            </a:r>
            <a:r>
              <a:rPr lang="en-US" sz="1000" dirty="0" err="1"/>
              <a:t>xkcd.com</a:t>
            </a:r>
            <a:r>
              <a:rPr lang="en-US" sz="1000" dirty="0"/>
              <a:t>/1513/</a:t>
            </a:r>
          </a:p>
        </p:txBody>
      </p:sp>
      <p:pic>
        <p:nvPicPr>
          <p:cNvPr id="7" name="Picture 6" descr="Cartoon About Reading Others Code 1 in a series of 3 on XKCD.&#10;">
            <a:extLst>
              <a:ext uri="{FF2B5EF4-FFF2-40B4-BE49-F238E27FC236}">
                <a16:creationId xmlns:a16="http://schemas.microsoft.com/office/drawing/2014/main" id="{BD03155C-3D95-5B49-9272-960FC1DF717E}"/>
              </a:ext>
            </a:extLst>
          </p:cNvPr>
          <p:cNvPicPr>
            <a:picLocks noChangeAspect="1"/>
          </p:cNvPicPr>
          <p:nvPr/>
        </p:nvPicPr>
        <p:blipFill>
          <a:blip r:embed="rId4"/>
          <a:stretch>
            <a:fillRect/>
          </a:stretch>
        </p:blipFill>
        <p:spPr>
          <a:xfrm>
            <a:off x="457200" y="1435358"/>
            <a:ext cx="3931540" cy="1371600"/>
          </a:xfrm>
          <a:prstGeom prst="rect">
            <a:avLst/>
          </a:prstGeom>
        </p:spPr>
      </p:pic>
      <p:sp>
        <p:nvSpPr>
          <p:cNvPr id="2" name="Title 1">
            <a:extLst>
              <a:ext uri="{FF2B5EF4-FFF2-40B4-BE49-F238E27FC236}">
                <a16:creationId xmlns:a16="http://schemas.microsoft.com/office/drawing/2014/main" id="{C7072EB8-7C01-4546-B89A-13F2F437E6DE}"/>
              </a:ext>
            </a:extLst>
          </p:cNvPr>
          <p:cNvSpPr>
            <a:spLocks noGrp="1"/>
          </p:cNvSpPr>
          <p:nvPr>
            <p:ph type="title"/>
          </p:nvPr>
        </p:nvSpPr>
        <p:spPr/>
        <p:txBody>
          <a:bodyPr/>
          <a:lstStyle/>
          <a:p>
            <a:r>
              <a:rPr lang="en-US" dirty="0"/>
              <a:t>Reading Other’s Code</a:t>
            </a:r>
          </a:p>
        </p:txBody>
      </p:sp>
      <p:sp>
        <p:nvSpPr>
          <p:cNvPr id="11" name="TextBox 10">
            <a:extLst>
              <a:ext uri="{FF2B5EF4-FFF2-40B4-BE49-F238E27FC236}">
                <a16:creationId xmlns:a16="http://schemas.microsoft.com/office/drawing/2014/main" id="{2937E75F-5AC3-0642-A49C-74D7E7541B65}"/>
              </a:ext>
            </a:extLst>
          </p:cNvPr>
          <p:cNvSpPr txBox="1"/>
          <p:nvPr/>
        </p:nvSpPr>
        <p:spPr>
          <a:xfrm>
            <a:off x="6362933" y="4445172"/>
            <a:ext cx="1960793" cy="400110"/>
          </a:xfrm>
          <a:prstGeom prst="rect">
            <a:avLst/>
          </a:prstGeom>
          <a:noFill/>
        </p:spPr>
        <p:txBody>
          <a:bodyPr wrap="none" rtlCol="0">
            <a:spAutoFit/>
          </a:bodyPr>
          <a:lstStyle/>
          <a:p>
            <a:r>
              <a:rPr lang="en-US" sz="1000" dirty="0"/>
              <a:t>u/</a:t>
            </a:r>
            <a:r>
              <a:rPr lang="en-US" sz="1000" dirty="0" err="1"/>
              <a:t>bahocit</a:t>
            </a:r>
            <a:r>
              <a:rPr lang="en-US" sz="1000" dirty="0"/>
              <a:t> in r/</a:t>
            </a:r>
            <a:r>
              <a:rPr lang="en-US" sz="1000" dirty="0" err="1"/>
              <a:t>ProgrammerHumor</a:t>
            </a:r>
            <a:endParaRPr lang="en-US" sz="1000" dirty="0"/>
          </a:p>
          <a:p>
            <a:pPr algn="ctr"/>
            <a:r>
              <a:rPr lang="en-US" sz="1000" dirty="0"/>
              <a:t>On Reddit</a:t>
            </a:r>
          </a:p>
        </p:txBody>
      </p:sp>
      <p:pic>
        <p:nvPicPr>
          <p:cNvPr id="13" name="Content Placeholder 4" descr="Funny Graphic: Types of Headaches (Migraine, Hypertension, Stress, Reading Another Developer's Code)">
            <a:extLst>
              <a:ext uri="{FF2B5EF4-FFF2-40B4-BE49-F238E27FC236}">
                <a16:creationId xmlns:a16="http://schemas.microsoft.com/office/drawing/2014/main" id="{8EC230F7-FB46-5D46-977C-3A6A3232F6EA}"/>
              </a:ext>
            </a:extLst>
          </p:cNvPr>
          <p:cNvPicPr>
            <a:picLocks noChangeAspect="1"/>
          </p:cNvPicPr>
          <p:nvPr/>
        </p:nvPicPr>
        <p:blipFill>
          <a:blip r:embed="rId5"/>
          <a:stretch>
            <a:fillRect/>
          </a:stretch>
        </p:blipFill>
        <p:spPr bwMode="auto">
          <a:xfrm>
            <a:off x="5999860" y="1350168"/>
            <a:ext cx="2686940" cy="30479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pic>
    </p:spTree>
    <p:extLst>
      <p:ext uri="{BB962C8B-B14F-4D97-AF65-F5344CB8AC3E}">
        <p14:creationId xmlns:p14="http://schemas.microsoft.com/office/powerpoint/2010/main" val="26029616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261E6D6B-3D0E-E647-A790-FDA3EA62AFE6}"/>
              </a:ext>
            </a:extLst>
          </p:cNvPr>
          <p:cNvSpPr txBox="1">
            <a:spLocks/>
          </p:cNvSpPr>
          <p:nvPr/>
        </p:nvSpPr>
        <p:spPr bwMode="auto">
          <a:xfrm>
            <a:off x="457200" y="1524000"/>
            <a:ext cx="8229600" cy="3291840"/>
          </a:xfrm>
          <a:prstGeom prst="rect">
            <a:avLst/>
          </a:prstGeom>
          <a:solidFill>
            <a:schemeClr val="tx1"/>
          </a:solid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342900" indent="-342900" algn="l" defTabSz="457200" rtl="0" eaLnBrk="1" fontAlgn="base" hangingPunct="1">
              <a:spcBef>
                <a:spcPct val="20000"/>
              </a:spcBef>
              <a:spcAft>
                <a:spcPct val="0"/>
              </a:spcAft>
              <a:buFont typeface="Arial" charset="0"/>
              <a:buChar char="•"/>
              <a:defRPr sz="2000" kern="1200">
                <a:solidFill>
                  <a:schemeClr val="tx1"/>
                </a:solidFill>
                <a:latin typeface="Arial"/>
                <a:ea typeface="ＭＳ Ｐゴシック" charset="0"/>
                <a:cs typeface="Arial"/>
              </a:defRPr>
            </a:lvl1pPr>
            <a:lvl2pPr marL="742950" indent="-285750" algn="l" defTabSz="457200" rtl="0" eaLnBrk="1" fontAlgn="base" hangingPunct="1">
              <a:spcBef>
                <a:spcPct val="20000"/>
              </a:spcBef>
              <a:spcAft>
                <a:spcPct val="0"/>
              </a:spcAft>
              <a:buFont typeface="Arial" charset="0"/>
              <a:buChar char="–"/>
              <a:defRPr sz="2000" kern="1200">
                <a:solidFill>
                  <a:schemeClr val="tx1"/>
                </a:solidFill>
                <a:latin typeface="Arial"/>
                <a:ea typeface="ＭＳ Ｐゴシック" charset="0"/>
                <a:cs typeface="Arial"/>
              </a:defRPr>
            </a:lvl2pPr>
            <a:lvl3pPr marL="1143000" indent="-228600" algn="l" defTabSz="457200" rtl="0" eaLnBrk="1" fontAlgn="base" hangingPunct="1">
              <a:spcBef>
                <a:spcPct val="20000"/>
              </a:spcBef>
              <a:spcAft>
                <a:spcPct val="0"/>
              </a:spcAft>
              <a:buFont typeface="Arial" charset="0"/>
              <a:buChar char="•"/>
              <a:defRPr sz="1600" kern="1200">
                <a:solidFill>
                  <a:schemeClr val="tx1"/>
                </a:solidFill>
                <a:latin typeface="Arial"/>
                <a:ea typeface="ＭＳ Ｐゴシック" charset="0"/>
                <a:cs typeface="Arial"/>
              </a:defRPr>
            </a:lvl3pPr>
            <a:lvl4pPr marL="1600200" indent="-228600" algn="l" defTabSz="457200" rtl="0" eaLnBrk="1" fontAlgn="base" hangingPunct="1">
              <a:spcBef>
                <a:spcPct val="20000"/>
              </a:spcBef>
              <a:spcAft>
                <a:spcPct val="0"/>
              </a:spcAft>
              <a:buFont typeface="Arial" charset="0"/>
              <a:buChar char="–"/>
              <a:defRPr sz="1400" kern="1200">
                <a:solidFill>
                  <a:schemeClr val="tx1"/>
                </a:solidFill>
                <a:latin typeface="Arial"/>
                <a:ea typeface="ＭＳ Ｐゴシック" charset="0"/>
                <a:cs typeface="Arial"/>
              </a:defRPr>
            </a:lvl4pPr>
            <a:lvl5pPr marL="2057400" indent="-228600" algn="l" defTabSz="457200" rtl="0" eaLnBrk="1" fontAlgn="base" hangingPunct="1">
              <a:spcBef>
                <a:spcPct val="20000"/>
              </a:spcBef>
              <a:spcAft>
                <a:spcPct val="0"/>
              </a:spcAft>
              <a:buFont typeface="Arial" charset="0"/>
              <a:buChar char="»"/>
              <a:defRPr sz="1000" kern="1200">
                <a:solidFill>
                  <a:schemeClr val="tx1"/>
                </a:solidFill>
                <a:latin typeface="Arial"/>
                <a:ea typeface="ＭＳ Ｐゴシック" charset="0"/>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cap="small" dirty="0">
                <a:solidFill>
                  <a:schemeClr val="bg1"/>
                </a:solidFill>
                <a:latin typeface="Chalkboard SE" panose="03050602040202020205" pitchFamily="66" charset="77"/>
              </a:rPr>
              <a:t>Questions to Ask:</a:t>
            </a:r>
          </a:p>
          <a:p>
            <a:pPr marL="0" indent="0">
              <a:buNone/>
            </a:pPr>
            <a:endParaRPr lang="en-US" cap="small" dirty="0">
              <a:solidFill>
                <a:schemeClr val="bg1"/>
              </a:solidFill>
              <a:latin typeface="Chalkboard SE" panose="03050602040202020205" pitchFamily="66" charset="77"/>
            </a:endParaRPr>
          </a:p>
          <a:p>
            <a:pPr lvl="1">
              <a:spcAft>
                <a:spcPts val="600"/>
              </a:spcAft>
              <a:buFont typeface="Wingdings" pitchFamily="2" charset="2"/>
              <a:buChar char="ü"/>
            </a:pPr>
            <a:r>
              <a:rPr lang="en-US" sz="1800" dirty="0">
                <a:solidFill>
                  <a:srgbClr val="008F00"/>
                </a:solidFill>
                <a:latin typeface="Book Antiqua" panose="02040602050305030304" pitchFamily="18" charset="0"/>
              </a:rPr>
              <a:t>What is the overall goal of this code? </a:t>
            </a:r>
          </a:p>
          <a:p>
            <a:pPr lvl="1">
              <a:spcAft>
                <a:spcPts val="600"/>
              </a:spcAft>
              <a:buFont typeface="Wingdings" pitchFamily="2" charset="2"/>
              <a:buChar char="ü"/>
            </a:pPr>
            <a:r>
              <a:rPr lang="en-US" sz="1800" dirty="0">
                <a:solidFill>
                  <a:srgbClr val="008F00"/>
                </a:solidFill>
                <a:latin typeface="Book Antiqua" panose="02040602050305030304" pitchFamily="18" charset="0"/>
              </a:rPr>
              <a:t>What kinds of inputs does it expect?</a:t>
            </a:r>
          </a:p>
          <a:p>
            <a:pPr lvl="1">
              <a:spcAft>
                <a:spcPts val="600"/>
              </a:spcAft>
              <a:buFont typeface="Wingdings" pitchFamily="2" charset="2"/>
              <a:buChar char="ü"/>
            </a:pPr>
            <a:r>
              <a:rPr lang="en-US" sz="1800" dirty="0">
                <a:solidFill>
                  <a:srgbClr val="008F00"/>
                </a:solidFill>
                <a:latin typeface="Book Antiqua" panose="02040602050305030304" pitchFamily="18" charset="0"/>
              </a:rPr>
              <a:t>What is the format of imported data?</a:t>
            </a:r>
          </a:p>
          <a:p>
            <a:pPr lvl="1">
              <a:spcAft>
                <a:spcPts val="600"/>
              </a:spcAft>
              <a:buFont typeface="Wingdings" pitchFamily="2" charset="2"/>
              <a:buChar char="ü"/>
            </a:pPr>
            <a:r>
              <a:rPr lang="en-US" sz="1800" dirty="0">
                <a:solidFill>
                  <a:srgbClr val="008F00"/>
                </a:solidFill>
                <a:latin typeface="Book Antiqua" panose="02040602050305030304" pitchFamily="18" charset="0"/>
              </a:rPr>
              <a:t>What types of outputs will it provide?</a:t>
            </a:r>
          </a:p>
          <a:p>
            <a:pPr lvl="1">
              <a:spcAft>
                <a:spcPts val="600"/>
              </a:spcAft>
              <a:buFont typeface="Wingdings" pitchFamily="2" charset="2"/>
              <a:buChar char="ü"/>
            </a:pPr>
            <a:r>
              <a:rPr lang="en-US" sz="1800" dirty="0">
                <a:solidFill>
                  <a:srgbClr val="008F00"/>
                </a:solidFill>
                <a:latin typeface="Book Antiqua" panose="02040602050305030304" pitchFamily="18" charset="0"/>
              </a:rPr>
              <a:t>How will I know it worked? Or didn’t?</a:t>
            </a:r>
          </a:p>
        </p:txBody>
      </p:sp>
      <p:sp>
        <p:nvSpPr>
          <p:cNvPr id="2" name="Title 1">
            <a:extLst>
              <a:ext uri="{FF2B5EF4-FFF2-40B4-BE49-F238E27FC236}">
                <a16:creationId xmlns:a16="http://schemas.microsoft.com/office/drawing/2014/main" id="{6A0AAF8D-E1C1-754D-90A8-81A406770723}"/>
              </a:ext>
            </a:extLst>
          </p:cNvPr>
          <p:cNvSpPr>
            <a:spLocks noGrp="1"/>
          </p:cNvSpPr>
          <p:nvPr>
            <p:ph type="title"/>
          </p:nvPr>
        </p:nvSpPr>
        <p:spPr>
          <a:xfrm>
            <a:off x="292608" y="548878"/>
            <a:ext cx="8229600" cy="801290"/>
          </a:xfrm>
        </p:spPr>
        <p:txBody>
          <a:bodyPr/>
          <a:lstStyle/>
          <a:p>
            <a:pPr algn="l"/>
            <a:r>
              <a:rPr lang="en-US" dirty="0"/>
              <a:t>If someone hands you code…</a:t>
            </a:r>
          </a:p>
        </p:txBody>
      </p:sp>
      <p:pic>
        <p:nvPicPr>
          <p:cNvPr id="7" name="Graphic 6" descr="Computer">
            <a:extLst>
              <a:ext uri="{FF2B5EF4-FFF2-40B4-BE49-F238E27FC236}">
                <a16:creationId xmlns:a16="http://schemas.microsoft.com/office/drawing/2014/main" id="{BDEE0792-A0FF-5446-9BBF-8E41C5D4B5A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125718" y="2361819"/>
            <a:ext cx="1616202" cy="1616202"/>
          </a:xfrm>
          <a:prstGeom prst="rect">
            <a:avLst/>
          </a:prstGeom>
        </p:spPr>
      </p:pic>
    </p:spTree>
    <p:extLst>
      <p:ext uri="{BB962C8B-B14F-4D97-AF65-F5344CB8AC3E}">
        <p14:creationId xmlns:p14="http://schemas.microsoft.com/office/powerpoint/2010/main" val="1270750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048CB3-0FF7-4240-9492-FFDF095CBD81}"/>
              </a:ext>
            </a:extLst>
          </p:cNvPr>
          <p:cNvSpPr>
            <a:spLocks noGrp="1"/>
          </p:cNvSpPr>
          <p:nvPr>
            <p:ph type="title"/>
          </p:nvPr>
        </p:nvSpPr>
        <p:spPr/>
        <p:txBody>
          <a:bodyPr/>
          <a:lstStyle/>
          <a:p>
            <a:pPr algn="l"/>
            <a:r>
              <a:rPr lang="en-US" dirty="0"/>
              <a:t>Data Types</a:t>
            </a:r>
          </a:p>
        </p:txBody>
      </p:sp>
      <p:sp>
        <p:nvSpPr>
          <p:cNvPr id="4" name="Content Placeholder 2">
            <a:extLst>
              <a:ext uri="{FF2B5EF4-FFF2-40B4-BE49-F238E27FC236}">
                <a16:creationId xmlns:a16="http://schemas.microsoft.com/office/drawing/2014/main" id="{5C9B54E2-4C8F-3046-85AD-2A0ECB25B91D}"/>
              </a:ext>
            </a:extLst>
          </p:cNvPr>
          <p:cNvSpPr txBox="1">
            <a:spLocks/>
          </p:cNvSpPr>
          <p:nvPr/>
        </p:nvSpPr>
        <p:spPr bwMode="auto">
          <a:xfrm>
            <a:off x="4572000" y="1335214"/>
            <a:ext cx="4114800" cy="3047998"/>
          </a:xfrm>
          <a:prstGeom prst="rect">
            <a:avLst/>
          </a:prstGeom>
          <a:solidFill>
            <a:schemeClr val="tx1"/>
          </a:solid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342900" indent="-342900" algn="l" defTabSz="457200" rtl="0" eaLnBrk="1" fontAlgn="base" hangingPunct="1">
              <a:spcBef>
                <a:spcPct val="20000"/>
              </a:spcBef>
              <a:spcAft>
                <a:spcPct val="0"/>
              </a:spcAft>
              <a:buFont typeface="Arial" charset="0"/>
              <a:buChar char="•"/>
              <a:defRPr sz="2000" kern="1200">
                <a:solidFill>
                  <a:schemeClr val="tx1"/>
                </a:solidFill>
                <a:latin typeface="Arial"/>
                <a:ea typeface="ＭＳ Ｐゴシック" charset="0"/>
                <a:cs typeface="Arial"/>
              </a:defRPr>
            </a:lvl1pPr>
            <a:lvl2pPr marL="742950" indent="-285750" algn="l" defTabSz="457200" rtl="0" eaLnBrk="1" fontAlgn="base" hangingPunct="1">
              <a:spcBef>
                <a:spcPct val="20000"/>
              </a:spcBef>
              <a:spcAft>
                <a:spcPct val="0"/>
              </a:spcAft>
              <a:buFont typeface="Arial" charset="0"/>
              <a:buChar char="–"/>
              <a:defRPr sz="2000" kern="1200">
                <a:solidFill>
                  <a:schemeClr val="tx1"/>
                </a:solidFill>
                <a:latin typeface="Arial"/>
                <a:ea typeface="ＭＳ Ｐゴシック" charset="0"/>
                <a:cs typeface="Arial"/>
              </a:defRPr>
            </a:lvl2pPr>
            <a:lvl3pPr marL="1143000" indent="-228600" algn="l" defTabSz="457200" rtl="0" eaLnBrk="1" fontAlgn="base" hangingPunct="1">
              <a:spcBef>
                <a:spcPct val="20000"/>
              </a:spcBef>
              <a:spcAft>
                <a:spcPct val="0"/>
              </a:spcAft>
              <a:buFont typeface="Arial" charset="0"/>
              <a:buChar char="•"/>
              <a:defRPr sz="1600" kern="1200">
                <a:solidFill>
                  <a:schemeClr val="tx1"/>
                </a:solidFill>
                <a:latin typeface="Arial"/>
                <a:ea typeface="ＭＳ Ｐゴシック" charset="0"/>
                <a:cs typeface="Arial"/>
              </a:defRPr>
            </a:lvl3pPr>
            <a:lvl4pPr marL="1600200" indent="-228600" algn="l" defTabSz="457200" rtl="0" eaLnBrk="1" fontAlgn="base" hangingPunct="1">
              <a:spcBef>
                <a:spcPct val="20000"/>
              </a:spcBef>
              <a:spcAft>
                <a:spcPct val="0"/>
              </a:spcAft>
              <a:buFont typeface="Arial" charset="0"/>
              <a:buChar char="–"/>
              <a:defRPr sz="1400" kern="1200">
                <a:solidFill>
                  <a:schemeClr val="tx1"/>
                </a:solidFill>
                <a:latin typeface="Arial"/>
                <a:ea typeface="ＭＳ Ｐゴシック" charset="0"/>
                <a:cs typeface="Arial"/>
              </a:defRPr>
            </a:lvl4pPr>
            <a:lvl5pPr marL="2057400" indent="-228600" algn="l" defTabSz="457200" rtl="0" eaLnBrk="1" fontAlgn="base" hangingPunct="1">
              <a:spcBef>
                <a:spcPct val="20000"/>
              </a:spcBef>
              <a:spcAft>
                <a:spcPct val="0"/>
              </a:spcAft>
              <a:buFont typeface="Arial" charset="0"/>
              <a:buChar char="»"/>
              <a:defRPr sz="1000" kern="1200">
                <a:solidFill>
                  <a:schemeClr val="tx1"/>
                </a:solidFill>
                <a:latin typeface="Arial"/>
                <a:ea typeface="ＭＳ Ｐゴシック" charset="0"/>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cap="small" dirty="0">
                <a:solidFill>
                  <a:schemeClr val="bg1"/>
                </a:solidFill>
                <a:latin typeface="Chalkboard SE" panose="03050602040202020205" pitchFamily="66" charset="77"/>
              </a:rPr>
              <a:t>What do you need to know?</a:t>
            </a:r>
          </a:p>
          <a:p>
            <a:pPr marL="0" indent="0">
              <a:buNone/>
            </a:pPr>
            <a:endParaRPr lang="en-US" dirty="0">
              <a:solidFill>
                <a:schemeClr val="bg1"/>
              </a:solidFill>
              <a:latin typeface="Chalkboard SE" panose="03050602040202020205" pitchFamily="66" charset="77"/>
            </a:endParaRPr>
          </a:p>
          <a:p>
            <a:pPr lvl="1">
              <a:spcAft>
                <a:spcPts val="600"/>
              </a:spcAft>
              <a:buFont typeface="Wingdings" pitchFamily="2" charset="2"/>
              <a:buChar char="ü"/>
            </a:pPr>
            <a:r>
              <a:rPr lang="en-US" sz="1800" dirty="0">
                <a:solidFill>
                  <a:srgbClr val="008F00"/>
                </a:solidFill>
                <a:latin typeface="Book Antiqua" panose="02040602050305030304" pitchFamily="18" charset="0"/>
              </a:rPr>
              <a:t>What kind are supported?</a:t>
            </a:r>
          </a:p>
          <a:p>
            <a:pPr lvl="1">
              <a:spcAft>
                <a:spcPts val="600"/>
              </a:spcAft>
              <a:buFont typeface="Wingdings" pitchFamily="2" charset="2"/>
              <a:buChar char="ü"/>
            </a:pPr>
            <a:r>
              <a:rPr lang="en-US" sz="1800" dirty="0">
                <a:solidFill>
                  <a:srgbClr val="FF0000"/>
                </a:solidFill>
                <a:latin typeface="Book Antiqua" panose="02040602050305030304" pitchFamily="18" charset="0"/>
              </a:rPr>
              <a:t>What sizes supported?</a:t>
            </a:r>
          </a:p>
          <a:p>
            <a:pPr lvl="1">
              <a:spcAft>
                <a:spcPts val="600"/>
              </a:spcAft>
              <a:buFont typeface="Wingdings" pitchFamily="2" charset="2"/>
              <a:buChar char="ü"/>
            </a:pPr>
            <a:r>
              <a:rPr lang="en-US" sz="1800" dirty="0">
                <a:solidFill>
                  <a:srgbClr val="008F00"/>
                </a:solidFill>
                <a:latin typeface="Book Antiqua" panose="02040602050305030304" pitchFamily="18" charset="0"/>
              </a:rPr>
              <a:t>How are chars &amp; strings handled?</a:t>
            </a:r>
          </a:p>
        </p:txBody>
      </p:sp>
      <p:graphicFrame>
        <p:nvGraphicFramePr>
          <p:cNvPr id="6" name="Table 5">
            <a:extLst>
              <a:ext uri="{FF2B5EF4-FFF2-40B4-BE49-F238E27FC236}">
                <a16:creationId xmlns:a16="http://schemas.microsoft.com/office/drawing/2014/main" id="{A2CD940C-9279-8E47-9BC1-F56FAFE54CF0}"/>
              </a:ext>
            </a:extLst>
          </p:cNvPr>
          <p:cNvGraphicFramePr>
            <a:graphicFrameLocks noGrp="1"/>
          </p:cNvGraphicFramePr>
          <p:nvPr>
            <p:extLst>
              <p:ext uri="{D42A27DB-BD31-4B8C-83A1-F6EECF244321}">
                <p14:modId xmlns:p14="http://schemas.microsoft.com/office/powerpoint/2010/main" val="1299982432"/>
              </p:ext>
            </p:extLst>
          </p:nvPr>
        </p:nvGraphicFramePr>
        <p:xfrm>
          <a:off x="457200" y="1350168"/>
          <a:ext cx="4035552" cy="3134360"/>
        </p:xfrm>
        <a:graphic>
          <a:graphicData uri="http://schemas.openxmlformats.org/drawingml/2006/table">
            <a:tbl>
              <a:tblPr firstRow="1" bandRow="1">
                <a:tableStyleId>{8EC20E35-A176-4012-BC5E-935CFFF8708E}</a:tableStyleId>
              </a:tblPr>
              <a:tblGrid>
                <a:gridCol w="1524000">
                  <a:extLst>
                    <a:ext uri="{9D8B030D-6E8A-4147-A177-3AD203B41FA5}">
                      <a16:colId xmlns:a16="http://schemas.microsoft.com/office/drawing/2014/main" val="3916911102"/>
                    </a:ext>
                  </a:extLst>
                </a:gridCol>
                <a:gridCol w="2511552">
                  <a:extLst>
                    <a:ext uri="{9D8B030D-6E8A-4147-A177-3AD203B41FA5}">
                      <a16:colId xmlns:a16="http://schemas.microsoft.com/office/drawing/2014/main" val="2885094911"/>
                    </a:ext>
                  </a:extLst>
                </a:gridCol>
              </a:tblGrid>
              <a:tr h="370840">
                <a:tc>
                  <a:txBody>
                    <a:bodyPr/>
                    <a:lstStyle/>
                    <a:p>
                      <a:r>
                        <a:rPr lang="en-US" dirty="0"/>
                        <a:t>Data type</a:t>
                      </a:r>
                    </a:p>
                  </a:txBody>
                  <a:tcPr/>
                </a:tc>
                <a:tc>
                  <a:txBody>
                    <a:bodyPr/>
                    <a:lstStyle/>
                    <a:p>
                      <a:r>
                        <a:rPr lang="en-US" dirty="0"/>
                        <a:t>Example</a:t>
                      </a:r>
                    </a:p>
                  </a:txBody>
                  <a:tcPr/>
                </a:tc>
                <a:extLst>
                  <a:ext uri="{0D108BD9-81ED-4DB2-BD59-A6C34878D82A}">
                    <a16:rowId xmlns:a16="http://schemas.microsoft.com/office/drawing/2014/main" val="861504017"/>
                  </a:ext>
                </a:extLst>
              </a:tr>
              <a:tr h="370840">
                <a:tc>
                  <a:txBody>
                    <a:bodyPr/>
                    <a:lstStyle/>
                    <a:p>
                      <a:r>
                        <a:rPr lang="en-US" dirty="0"/>
                        <a:t>Integer</a:t>
                      </a:r>
                    </a:p>
                  </a:txBody>
                  <a:tcPr/>
                </a:tc>
                <a:tc>
                  <a:txBody>
                    <a:bodyPr/>
                    <a:lstStyle/>
                    <a:p>
                      <a:r>
                        <a:rPr lang="en-US" dirty="0"/>
                        <a:t>5; 10; 250; 4,354,765,122</a:t>
                      </a:r>
                    </a:p>
                  </a:txBody>
                  <a:tcPr/>
                </a:tc>
                <a:extLst>
                  <a:ext uri="{0D108BD9-81ED-4DB2-BD59-A6C34878D82A}">
                    <a16:rowId xmlns:a16="http://schemas.microsoft.com/office/drawing/2014/main" val="1216118351"/>
                  </a:ext>
                </a:extLst>
              </a:tr>
              <a:tr h="370840">
                <a:tc>
                  <a:txBody>
                    <a:bodyPr/>
                    <a:lstStyle/>
                    <a:p>
                      <a:r>
                        <a:rPr lang="en-US" dirty="0"/>
                        <a:t>Double or </a:t>
                      </a:r>
                    </a:p>
                    <a:p>
                      <a:r>
                        <a:rPr lang="en-US" dirty="0"/>
                        <a:t>Floating Point</a:t>
                      </a:r>
                    </a:p>
                  </a:txBody>
                  <a:tcPr/>
                </a:tc>
                <a:tc>
                  <a:txBody>
                    <a:bodyPr/>
                    <a:lstStyle/>
                    <a:p>
                      <a:r>
                        <a:rPr lang="en-US" dirty="0"/>
                        <a:t>4.5, 0.00000947, 256.8734</a:t>
                      </a:r>
                    </a:p>
                  </a:txBody>
                  <a:tcPr/>
                </a:tc>
                <a:extLst>
                  <a:ext uri="{0D108BD9-81ED-4DB2-BD59-A6C34878D82A}">
                    <a16:rowId xmlns:a16="http://schemas.microsoft.com/office/drawing/2014/main" val="3509819705"/>
                  </a:ext>
                </a:extLst>
              </a:tr>
              <a:tr h="370840">
                <a:tc>
                  <a:txBody>
                    <a:bodyPr/>
                    <a:lstStyle/>
                    <a:p>
                      <a:r>
                        <a:rPr lang="en-US" dirty="0"/>
                        <a:t>Boolean</a:t>
                      </a:r>
                    </a:p>
                  </a:txBody>
                  <a:tcPr/>
                </a:tc>
                <a:tc>
                  <a:txBody>
                    <a:bodyPr/>
                    <a:lstStyle/>
                    <a:p>
                      <a:r>
                        <a:rPr lang="en-US" dirty="0"/>
                        <a:t>True/False or 1/0</a:t>
                      </a:r>
                    </a:p>
                  </a:txBody>
                  <a:tcPr/>
                </a:tc>
                <a:extLst>
                  <a:ext uri="{0D108BD9-81ED-4DB2-BD59-A6C34878D82A}">
                    <a16:rowId xmlns:a16="http://schemas.microsoft.com/office/drawing/2014/main" val="3039272607"/>
                  </a:ext>
                </a:extLst>
              </a:tr>
              <a:tr h="370840">
                <a:tc>
                  <a:txBody>
                    <a:bodyPr/>
                    <a:lstStyle/>
                    <a:p>
                      <a:r>
                        <a:rPr lang="en-US" dirty="0"/>
                        <a:t>Character</a:t>
                      </a:r>
                    </a:p>
                  </a:txBody>
                  <a:tcPr/>
                </a:tc>
                <a:tc>
                  <a:txBody>
                    <a:bodyPr/>
                    <a:lstStyle/>
                    <a:p>
                      <a:r>
                        <a:rPr lang="en-US" dirty="0"/>
                        <a:t>”a”, “*”, “”””</a:t>
                      </a:r>
                    </a:p>
                  </a:txBody>
                  <a:tcPr/>
                </a:tc>
                <a:extLst>
                  <a:ext uri="{0D108BD9-81ED-4DB2-BD59-A6C34878D82A}">
                    <a16:rowId xmlns:a16="http://schemas.microsoft.com/office/drawing/2014/main" val="3651397436"/>
                  </a:ext>
                </a:extLst>
              </a:tr>
              <a:tr h="370840">
                <a:tc>
                  <a:txBody>
                    <a:bodyPr/>
                    <a:lstStyle/>
                    <a:p>
                      <a:r>
                        <a:rPr lang="en-US" dirty="0"/>
                        <a:t>String</a:t>
                      </a:r>
                    </a:p>
                  </a:txBody>
                  <a:tcPr/>
                </a:tc>
                <a:tc>
                  <a:txBody>
                    <a:bodyPr/>
                    <a:lstStyle/>
                    <a:p>
                      <a:r>
                        <a:rPr lang="en-US" dirty="0"/>
                        <a:t>“More than one char.”</a:t>
                      </a:r>
                    </a:p>
                  </a:txBody>
                  <a:tcPr/>
                </a:tc>
                <a:extLst>
                  <a:ext uri="{0D108BD9-81ED-4DB2-BD59-A6C34878D82A}">
                    <a16:rowId xmlns:a16="http://schemas.microsoft.com/office/drawing/2014/main" val="538584675"/>
                  </a:ext>
                </a:extLst>
              </a:tr>
              <a:tr h="370840">
                <a:tc>
                  <a:txBody>
                    <a:bodyPr/>
                    <a:lstStyle/>
                    <a:p>
                      <a:r>
                        <a:rPr lang="en-US" dirty="0"/>
                        <a:t>Date/Time</a:t>
                      </a:r>
                    </a:p>
                  </a:txBody>
                  <a:tcPr/>
                </a:tc>
                <a:tc>
                  <a:txBody>
                    <a:bodyPr/>
                    <a:lstStyle/>
                    <a:p>
                      <a:r>
                        <a:rPr lang="en-US" dirty="0"/>
                        <a:t>3/18/2021; 03:44:06</a:t>
                      </a:r>
                    </a:p>
                  </a:txBody>
                  <a:tcPr/>
                </a:tc>
                <a:extLst>
                  <a:ext uri="{0D108BD9-81ED-4DB2-BD59-A6C34878D82A}">
                    <a16:rowId xmlns:a16="http://schemas.microsoft.com/office/drawing/2014/main" val="414022774"/>
                  </a:ext>
                </a:extLst>
              </a:tr>
            </a:tbl>
          </a:graphicData>
        </a:graphic>
      </p:graphicFrame>
    </p:spTree>
    <p:extLst>
      <p:ext uri="{BB962C8B-B14F-4D97-AF65-F5344CB8AC3E}">
        <p14:creationId xmlns:p14="http://schemas.microsoft.com/office/powerpoint/2010/main" val="23960790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FD2701-0B25-E648-BA6B-9DCE9B73B71C}"/>
              </a:ext>
            </a:extLst>
          </p:cNvPr>
          <p:cNvSpPr>
            <a:spLocks noGrp="1"/>
          </p:cNvSpPr>
          <p:nvPr>
            <p:ph type="title"/>
          </p:nvPr>
        </p:nvSpPr>
        <p:spPr/>
        <p:txBody>
          <a:bodyPr/>
          <a:lstStyle/>
          <a:p>
            <a:pPr algn="l"/>
            <a:r>
              <a:rPr lang="en-US" dirty="0"/>
              <a:t>Data Storage Types</a:t>
            </a:r>
          </a:p>
        </p:txBody>
      </p:sp>
      <p:sp>
        <p:nvSpPr>
          <p:cNvPr id="5" name="Content Placeholder 2">
            <a:extLst>
              <a:ext uri="{FF2B5EF4-FFF2-40B4-BE49-F238E27FC236}">
                <a16:creationId xmlns:a16="http://schemas.microsoft.com/office/drawing/2014/main" id="{9E3EF169-7F73-AC4B-B42F-608D86E14D32}"/>
              </a:ext>
            </a:extLst>
          </p:cNvPr>
          <p:cNvSpPr txBox="1">
            <a:spLocks/>
          </p:cNvSpPr>
          <p:nvPr/>
        </p:nvSpPr>
        <p:spPr bwMode="auto">
          <a:xfrm>
            <a:off x="3121152" y="1350168"/>
            <a:ext cx="5565648" cy="3047998"/>
          </a:xfrm>
          <a:prstGeom prst="rect">
            <a:avLst/>
          </a:prstGeom>
          <a:solidFill>
            <a:schemeClr val="tx1"/>
          </a:solid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342900" indent="-342900" algn="l" defTabSz="457200" rtl="0" eaLnBrk="1" fontAlgn="base" hangingPunct="1">
              <a:spcBef>
                <a:spcPct val="20000"/>
              </a:spcBef>
              <a:spcAft>
                <a:spcPct val="0"/>
              </a:spcAft>
              <a:buFont typeface="Arial" charset="0"/>
              <a:buChar char="•"/>
              <a:defRPr sz="2000" kern="1200">
                <a:solidFill>
                  <a:schemeClr val="tx1"/>
                </a:solidFill>
                <a:latin typeface="Arial"/>
                <a:ea typeface="ＭＳ Ｐゴシック" charset="0"/>
                <a:cs typeface="Arial"/>
              </a:defRPr>
            </a:lvl1pPr>
            <a:lvl2pPr marL="742950" indent="-285750" algn="l" defTabSz="457200" rtl="0" eaLnBrk="1" fontAlgn="base" hangingPunct="1">
              <a:spcBef>
                <a:spcPct val="20000"/>
              </a:spcBef>
              <a:spcAft>
                <a:spcPct val="0"/>
              </a:spcAft>
              <a:buFont typeface="Arial" charset="0"/>
              <a:buChar char="–"/>
              <a:defRPr sz="2000" kern="1200">
                <a:solidFill>
                  <a:schemeClr val="tx1"/>
                </a:solidFill>
                <a:latin typeface="Arial"/>
                <a:ea typeface="ＭＳ Ｐゴシック" charset="0"/>
                <a:cs typeface="Arial"/>
              </a:defRPr>
            </a:lvl2pPr>
            <a:lvl3pPr marL="1143000" indent="-228600" algn="l" defTabSz="457200" rtl="0" eaLnBrk="1" fontAlgn="base" hangingPunct="1">
              <a:spcBef>
                <a:spcPct val="20000"/>
              </a:spcBef>
              <a:spcAft>
                <a:spcPct val="0"/>
              </a:spcAft>
              <a:buFont typeface="Arial" charset="0"/>
              <a:buChar char="•"/>
              <a:defRPr sz="1600" kern="1200">
                <a:solidFill>
                  <a:schemeClr val="tx1"/>
                </a:solidFill>
                <a:latin typeface="Arial"/>
                <a:ea typeface="ＭＳ Ｐゴシック" charset="0"/>
                <a:cs typeface="Arial"/>
              </a:defRPr>
            </a:lvl3pPr>
            <a:lvl4pPr marL="1600200" indent="-228600" algn="l" defTabSz="457200" rtl="0" eaLnBrk="1" fontAlgn="base" hangingPunct="1">
              <a:spcBef>
                <a:spcPct val="20000"/>
              </a:spcBef>
              <a:spcAft>
                <a:spcPct val="0"/>
              </a:spcAft>
              <a:buFont typeface="Arial" charset="0"/>
              <a:buChar char="–"/>
              <a:defRPr sz="1400" kern="1200">
                <a:solidFill>
                  <a:schemeClr val="tx1"/>
                </a:solidFill>
                <a:latin typeface="Arial"/>
                <a:ea typeface="ＭＳ Ｐゴシック" charset="0"/>
                <a:cs typeface="Arial"/>
              </a:defRPr>
            </a:lvl4pPr>
            <a:lvl5pPr marL="2057400" indent="-228600" algn="l" defTabSz="457200" rtl="0" eaLnBrk="1" fontAlgn="base" hangingPunct="1">
              <a:spcBef>
                <a:spcPct val="20000"/>
              </a:spcBef>
              <a:spcAft>
                <a:spcPct val="0"/>
              </a:spcAft>
              <a:buFont typeface="Arial" charset="0"/>
              <a:buChar char="»"/>
              <a:defRPr sz="1000" kern="1200">
                <a:solidFill>
                  <a:schemeClr val="tx1"/>
                </a:solidFill>
                <a:latin typeface="Arial"/>
                <a:ea typeface="ＭＳ Ｐゴシック" charset="0"/>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a:solidFill>
                  <a:schemeClr val="bg1"/>
                </a:solidFill>
                <a:latin typeface="Chalkboard SE" panose="03050602040202020205" pitchFamily="66" charset="77"/>
              </a:rPr>
              <a:t>What do you need to know?</a:t>
            </a:r>
          </a:p>
          <a:p>
            <a:pPr marL="0" indent="0">
              <a:buNone/>
            </a:pPr>
            <a:endParaRPr lang="en-US" dirty="0">
              <a:solidFill>
                <a:schemeClr val="bg1"/>
              </a:solidFill>
              <a:latin typeface="Chalkboard SE" panose="03050602040202020205" pitchFamily="66" charset="77"/>
            </a:endParaRPr>
          </a:p>
          <a:p>
            <a:pPr lvl="1">
              <a:buFont typeface="Wingdings" pitchFamily="2" charset="2"/>
              <a:buChar char="ü"/>
            </a:pPr>
            <a:r>
              <a:rPr lang="en-US" sz="1800" dirty="0">
                <a:solidFill>
                  <a:srgbClr val="008F00"/>
                </a:solidFill>
                <a:latin typeface="Book Antiqua" panose="02040602050305030304" pitchFamily="18" charset="0"/>
              </a:rPr>
              <a:t>What storage types available?</a:t>
            </a:r>
          </a:p>
          <a:p>
            <a:pPr lvl="1">
              <a:buFont typeface="Wingdings" pitchFamily="2" charset="2"/>
              <a:buChar char="ü"/>
            </a:pPr>
            <a:r>
              <a:rPr lang="en-US" sz="1800" dirty="0">
                <a:solidFill>
                  <a:srgbClr val="008F00"/>
                </a:solidFill>
                <a:latin typeface="Book Antiqua" panose="02040602050305030304" pitchFamily="18" charset="0"/>
              </a:rPr>
              <a:t>What data types do they store?</a:t>
            </a:r>
            <a:endParaRPr lang="en-US" sz="1400" dirty="0">
              <a:solidFill>
                <a:srgbClr val="008F00"/>
              </a:solidFill>
              <a:latin typeface="Book Antiqua" panose="02040602050305030304" pitchFamily="18" charset="0"/>
            </a:endParaRPr>
          </a:p>
          <a:p>
            <a:pPr lvl="1">
              <a:buFont typeface="Wingdings" pitchFamily="2" charset="2"/>
              <a:buChar char="ü"/>
            </a:pPr>
            <a:r>
              <a:rPr lang="en-US" sz="1800" dirty="0">
                <a:solidFill>
                  <a:srgbClr val="008F00"/>
                </a:solidFill>
                <a:latin typeface="Book Antiqua" panose="02040602050305030304" pitchFamily="18" charset="0"/>
              </a:rPr>
              <a:t>Syntax for storing/accessing?</a:t>
            </a:r>
          </a:p>
        </p:txBody>
      </p:sp>
      <p:graphicFrame>
        <p:nvGraphicFramePr>
          <p:cNvPr id="8" name="Table 7">
            <a:extLst>
              <a:ext uri="{FF2B5EF4-FFF2-40B4-BE49-F238E27FC236}">
                <a16:creationId xmlns:a16="http://schemas.microsoft.com/office/drawing/2014/main" id="{121CD9B4-74AB-5B4C-BF2B-F29C5E499CD5}"/>
              </a:ext>
            </a:extLst>
          </p:cNvPr>
          <p:cNvGraphicFramePr>
            <a:graphicFrameLocks noGrp="1"/>
          </p:cNvGraphicFramePr>
          <p:nvPr>
            <p:extLst>
              <p:ext uri="{D42A27DB-BD31-4B8C-83A1-F6EECF244321}">
                <p14:modId xmlns:p14="http://schemas.microsoft.com/office/powerpoint/2010/main" val="2894119317"/>
              </p:ext>
            </p:extLst>
          </p:nvPr>
        </p:nvGraphicFramePr>
        <p:xfrm>
          <a:off x="457200" y="1350168"/>
          <a:ext cx="2529840" cy="2961640"/>
        </p:xfrm>
        <a:graphic>
          <a:graphicData uri="http://schemas.openxmlformats.org/drawingml/2006/table">
            <a:tbl>
              <a:tblPr firstRow="1" bandRow="1">
                <a:tableStyleId>{8EC20E35-A176-4012-BC5E-935CFFF8708E}</a:tableStyleId>
              </a:tblPr>
              <a:tblGrid>
                <a:gridCol w="2529840">
                  <a:extLst>
                    <a:ext uri="{9D8B030D-6E8A-4147-A177-3AD203B41FA5}">
                      <a16:colId xmlns:a16="http://schemas.microsoft.com/office/drawing/2014/main" val="1909534360"/>
                    </a:ext>
                  </a:extLst>
                </a:gridCol>
              </a:tblGrid>
              <a:tr h="0">
                <a:tc>
                  <a:txBody>
                    <a:bodyPr/>
                    <a:lstStyle/>
                    <a:p>
                      <a:r>
                        <a:rPr lang="en-US" dirty="0"/>
                        <a:t>Data Storage Types</a:t>
                      </a:r>
                    </a:p>
                  </a:txBody>
                  <a:tcPr/>
                </a:tc>
                <a:extLst>
                  <a:ext uri="{0D108BD9-81ED-4DB2-BD59-A6C34878D82A}">
                    <a16:rowId xmlns:a16="http://schemas.microsoft.com/office/drawing/2014/main" val="3558544189"/>
                  </a:ext>
                </a:extLst>
              </a:tr>
              <a:tr h="370840">
                <a:tc>
                  <a:txBody>
                    <a:bodyPr/>
                    <a:lstStyle/>
                    <a:p>
                      <a:r>
                        <a:rPr lang="en-US" dirty="0"/>
                        <a:t>Matrix, vector, tensor</a:t>
                      </a:r>
                    </a:p>
                  </a:txBody>
                  <a:tcPr/>
                </a:tc>
                <a:extLst>
                  <a:ext uri="{0D108BD9-81ED-4DB2-BD59-A6C34878D82A}">
                    <a16:rowId xmlns:a16="http://schemas.microsoft.com/office/drawing/2014/main" val="1876164041"/>
                  </a:ext>
                </a:extLst>
              </a:tr>
              <a:tr h="370840">
                <a:tc>
                  <a:txBody>
                    <a:bodyPr/>
                    <a:lstStyle/>
                    <a:p>
                      <a:r>
                        <a:rPr lang="en-US" dirty="0"/>
                        <a:t>Cell (MATLAB)</a:t>
                      </a:r>
                    </a:p>
                  </a:txBody>
                  <a:tcPr/>
                </a:tc>
                <a:extLst>
                  <a:ext uri="{0D108BD9-81ED-4DB2-BD59-A6C34878D82A}">
                    <a16:rowId xmlns:a16="http://schemas.microsoft.com/office/drawing/2014/main" val="3637768524"/>
                  </a:ext>
                </a:extLst>
              </a:tr>
              <a:tr h="370840">
                <a:tc>
                  <a:txBody>
                    <a:bodyPr/>
                    <a:lstStyle/>
                    <a:p>
                      <a:r>
                        <a:rPr lang="en-US" dirty="0"/>
                        <a:t>Table / Data frame</a:t>
                      </a:r>
                    </a:p>
                  </a:txBody>
                  <a:tcPr/>
                </a:tc>
                <a:extLst>
                  <a:ext uri="{0D108BD9-81ED-4DB2-BD59-A6C34878D82A}">
                    <a16:rowId xmlns:a16="http://schemas.microsoft.com/office/drawing/2014/main" val="908137454"/>
                  </a:ext>
                </a:extLst>
              </a:tr>
              <a:tr h="370840">
                <a:tc>
                  <a:txBody>
                    <a:bodyPr/>
                    <a:lstStyle/>
                    <a:p>
                      <a:r>
                        <a:rPr lang="en-US" dirty="0"/>
                        <a:t>List</a:t>
                      </a:r>
                    </a:p>
                  </a:txBody>
                  <a:tcPr/>
                </a:tc>
                <a:extLst>
                  <a:ext uri="{0D108BD9-81ED-4DB2-BD59-A6C34878D82A}">
                    <a16:rowId xmlns:a16="http://schemas.microsoft.com/office/drawing/2014/main" val="2623755724"/>
                  </a:ext>
                </a:extLst>
              </a:tr>
              <a:tr h="370840">
                <a:tc>
                  <a:txBody>
                    <a:bodyPr/>
                    <a:lstStyle/>
                    <a:p>
                      <a:r>
                        <a:rPr lang="en-US" dirty="0"/>
                        <a:t>Tuple</a:t>
                      </a:r>
                    </a:p>
                  </a:txBody>
                  <a:tcPr/>
                </a:tc>
                <a:extLst>
                  <a:ext uri="{0D108BD9-81ED-4DB2-BD59-A6C34878D82A}">
                    <a16:rowId xmlns:a16="http://schemas.microsoft.com/office/drawing/2014/main" val="10008634"/>
                  </a:ext>
                </a:extLst>
              </a:tr>
              <a:tr h="370840">
                <a:tc>
                  <a:txBody>
                    <a:bodyPr/>
                    <a:lstStyle/>
                    <a:p>
                      <a:r>
                        <a:rPr lang="en-US" dirty="0"/>
                        <a:t>factor</a:t>
                      </a:r>
                    </a:p>
                  </a:txBody>
                  <a:tcPr/>
                </a:tc>
                <a:extLst>
                  <a:ext uri="{0D108BD9-81ED-4DB2-BD59-A6C34878D82A}">
                    <a16:rowId xmlns:a16="http://schemas.microsoft.com/office/drawing/2014/main" val="3427998278"/>
                  </a:ext>
                </a:extLst>
              </a:tr>
              <a:tr h="370840">
                <a:tc>
                  <a:txBody>
                    <a:bodyPr/>
                    <a:lstStyle/>
                    <a:p>
                      <a:r>
                        <a:rPr lang="en-US" dirty="0"/>
                        <a:t>Dictionary (python)</a:t>
                      </a:r>
                    </a:p>
                  </a:txBody>
                  <a:tcPr/>
                </a:tc>
                <a:extLst>
                  <a:ext uri="{0D108BD9-81ED-4DB2-BD59-A6C34878D82A}">
                    <a16:rowId xmlns:a16="http://schemas.microsoft.com/office/drawing/2014/main" val="316275127"/>
                  </a:ext>
                </a:extLst>
              </a:tr>
            </a:tbl>
          </a:graphicData>
        </a:graphic>
      </p:graphicFrame>
    </p:spTree>
    <p:extLst>
      <p:ext uri="{BB962C8B-B14F-4D97-AF65-F5344CB8AC3E}">
        <p14:creationId xmlns:p14="http://schemas.microsoft.com/office/powerpoint/2010/main" val="8885321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46A699-EA18-4746-B722-1E8A1C1AE4DF}"/>
              </a:ext>
            </a:extLst>
          </p:cNvPr>
          <p:cNvSpPr>
            <a:spLocks noGrp="1"/>
          </p:cNvSpPr>
          <p:nvPr>
            <p:ph type="title"/>
          </p:nvPr>
        </p:nvSpPr>
        <p:spPr/>
        <p:txBody>
          <a:bodyPr/>
          <a:lstStyle/>
          <a:p>
            <a:pPr algn="l"/>
            <a:r>
              <a:rPr lang="en-US" dirty="0"/>
              <a:t>Variables, Data Types and Data Storage</a:t>
            </a:r>
          </a:p>
        </p:txBody>
      </p:sp>
      <p:sp>
        <p:nvSpPr>
          <p:cNvPr id="3" name="Content Placeholder 2">
            <a:extLst>
              <a:ext uri="{FF2B5EF4-FFF2-40B4-BE49-F238E27FC236}">
                <a16:creationId xmlns:a16="http://schemas.microsoft.com/office/drawing/2014/main" id="{39EAACC3-A645-2541-AD35-7B8B1C34DCD2}"/>
              </a:ext>
            </a:extLst>
          </p:cNvPr>
          <p:cNvSpPr>
            <a:spLocks noGrp="1"/>
          </p:cNvSpPr>
          <p:nvPr>
            <p:ph idx="1"/>
          </p:nvPr>
        </p:nvSpPr>
        <p:spPr>
          <a:solidFill>
            <a:srgbClr val="008F00"/>
          </a:solidFill>
        </p:spPr>
        <p:txBody>
          <a:bodyPr/>
          <a:lstStyle/>
          <a:p>
            <a:pPr marL="0" indent="0">
              <a:buNone/>
            </a:pPr>
            <a:r>
              <a:rPr lang="en-US" dirty="0">
                <a:solidFill>
                  <a:schemeClr val="bg1"/>
                </a:solidFill>
                <a:latin typeface="Chalkboard SE" panose="03050602040202020205" pitchFamily="66" charset="77"/>
              </a:rPr>
              <a:t>Related Concepts</a:t>
            </a:r>
          </a:p>
          <a:p>
            <a:pPr marL="0" indent="0">
              <a:buNone/>
            </a:pPr>
            <a:r>
              <a:rPr lang="en-US" dirty="0">
                <a:latin typeface="Book Antiqua" panose="02040602050305030304" pitchFamily="18" charset="0"/>
              </a:rPr>
              <a:t>Variables store values and objects.</a:t>
            </a:r>
          </a:p>
          <a:p>
            <a:pPr marL="0" indent="0">
              <a:buNone/>
            </a:pPr>
            <a:r>
              <a:rPr lang="en-US" dirty="0">
                <a:latin typeface="Book Antiqua" panose="02040602050305030304" pitchFamily="18" charset="0"/>
              </a:rPr>
              <a:t>Variables can represent</a:t>
            </a:r>
          </a:p>
          <a:p>
            <a:pPr lvl="1">
              <a:buFont typeface="Wingdings" pitchFamily="2" charset="2"/>
              <a:buChar char="q"/>
            </a:pPr>
            <a:r>
              <a:rPr lang="en-US" dirty="0">
                <a:latin typeface="Book Antiqua" panose="02040602050305030304" pitchFamily="18" charset="0"/>
              </a:rPr>
              <a:t>single value/datatype</a:t>
            </a:r>
          </a:p>
          <a:p>
            <a:pPr lvl="1">
              <a:buFont typeface="Wingdings" pitchFamily="2" charset="2"/>
              <a:buChar char="q"/>
            </a:pPr>
            <a:r>
              <a:rPr lang="en-US" dirty="0">
                <a:latin typeface="Book Antiqua" panose="02040602050305030304" pitchFamily="18" charset="0"/>
              </a:rPr>
              <a:t>Data storage which may hold multiple data types</a:t>
            </a:r>
          </a:p>
          <a:p>
            <a:pPr marL="0" indent="0">
              <a:buNone/>
            </a:pPr>
            <a:r>
              <a:rPr lang="en-US" dirty="0">
                <a:latin typeface="Book Antiqua" panose="02040602050305030304" pitchFamily="18" charset="0"/>
              </a:rPr>
              <a:t>Variables are just a way to store information for</a:t>
            </a:r>
          </a:p>
          <a:p>
            <a:pPr lvl="1">
              <a:buFont typeface="Wingdings" pitchFamily="2" charset="2"/>
              <a:buChar char="q"/>
            </a:pPr>
            <a:r>
              <a:rPr lang="en-US" dirty="0">
                <a:latin typeface="Book Antiqua" panose="02040602050305030304" pitchFamily="18" charset="0"/>
              </a:rPr>
              <a:t>retrieval</a:t>
            </a:r>
          </a:p>
          <a:p>
            <a:pPr lvl="1">
              <a:buFont typeface="Wingdings" pitchFamily="2" charset="2"/>
              <a:buChar char="q"/>
            </a:pPr>
            <a:r>
              <a:rPr lang="en-US" dirty="0">
                <a:latin typeface="Book Antiqua" panose="02040602050305030304" pitchFamily="18" charset="0"/>
              </a:rPr>
              <a:t>manipulation</a:t>
            </a:r>
          </a:p>
          <a:p>
            <a:pPr lvl="1">
              <a:buFont typeface="Wingdings" pitchFamily="2" charset="2"/>
              <a:buChar char="q"/>
            </a:pPr>
            <a:endParaRPr lang="en-US" dirty="0">
              <a:latin typeface="Book Antiqua" panose="02040602050305030304" pitchFamily="18" charset="0"/>
            </a:endParaRPr>
          </a:p>
          <a:p>
            <a:pPr lvl="1">
              <a:buFont typeface="Wingdings" pitchFamily="2" charset="2"/>
              <a:buChar char="q"/>
            </a:pPr>
            <a:endParaRPr lang="en-US" dirty="0">
              <a:latin typeface="Book Antiqua" panose="02040602050305030304" pitchFamily="18" charset="0"/>
            </a:endParaRPr>
          </a:p>
        </p:txBody>
      </p:sp>
    </p:spTree>
    <p:extLst>
      <p:ext uri="{BB962C8B-B14F-4D97-AF65-F5344CB8AC3E}">
        <p14:creationId xmlns:p14="http://schemas.microsoft.com/office/powerpoint/2010/main" val="34250841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5B6349-0DAA-AF4E-98AE-E1466016945D}"/>
              </a:ext>
            </a:extLst>
          </p:cNvPr>
          <p:cNvSpPr>
            <a:spLocks noGrp="1"/>
          </p:cNvSpPr>
          <p:nvPr>
            <p:ph type="title"/>
          </p:nvPr>
        </p:nvSpPr>
        <p:spPr/>
        <p:txBody>
          <a:bodyPr/>
          <a:lstStyle/>
          <a:p>
            <a:r>
              <a:rPr lang="en-US" dirty="0"/>
              <a:t>Code Break: Variables</a:t>
            </a:r>
          </a:p>
        </p:txBody>
      </p:sp>
      <p:pic>
        <p:nvPicPr>
          <p:cNvPr id="5" name="Content Placeholder 4" descr="Text: Examples of variables.&#10;">
            <a:extLst>
              <a:ext uri="{FF2B5EF4-FFF2-40B4-BE49-F238E27FC236}">
                <a16:creationId xmlns:a16="http://schemas.microsoft.com/office/drawing/2014/main" id="{8E92F60A-A82A-EF43-9072-F7658A56726B}"/>
              </a:ext>
            </a:extLst>
          </p:cNvPr>
          <p:cNvPicPr>
            <a:picLocks noGrp="1" noChangeAspect="1"/>
          </p:cNvPicPr>
          <p:nvPr>
            <p:ph idx="1"/>
          </p:nvPr>
        </p:nvPicPr>
        <p:blipFill>
          <a:blip r:embed="rId3"/>
          <a:stretch>
            <a:fillRect/>
          </a:stretch>
        </p:blipFill>
        <p:spPr>
          <a:xfrm>
            <a:off x="368938" y="1071245"/>
            <a:ext cx="2212848" cy="822960"/>
          </a:xfrm>
        </p:spPr>
      </p:pic>
      <p:pic>
        <p:nvPicPr>
          <p:cNvPr id="7" name="Picture 6" descr="A multi-value storage type with mulitple datatypes">
            <a:extLst>
              <a:ext uri="{FF2B5EF4-FFF2-40B4-BE49-F238E27FC236}">
                <a16:creationId xmlns:a16="http://schemas.microsoft.com/office/drawing/2014/main" id="{F62A3327-4D32-7743-BE0C-7A9B6FDADD3A}"/>
              </a:ext>
            </a:extLst>
          </p:cNvPr>
          <p:cNvPicPr>
            <a:picLocks noChangeAspect="1"/>
          </p:cNvPicPr>
          <p:nvPr/>
        </p:nvPicPr>
        <p:blipFill>
          <a:blip r:embed="rId4"/>
          <a:stretch>
            <a:fillRect/>
          </a:stretch>
        </p:blipFill>
        <p:spPr>
          <a:xfrm>
            <a:off x="5190288" y="1331172"/>
            <a:ext cx="3068619" cy="640080"/>
          </a:xfrm>
          <a:prstGeom prst="rect">
            <a:avLst/>
          </a:prstGeom>
        </p:spPr>
      </p:pic>
      <p:pic>
        <p:nvPicPr>
          <p:cNvPr id="9" name="Picture 8" descr="Variable, more than 1 dimension, but only 1 datatype (integer)">
            <a:extLst>
              <a:ext uri="{FF2B5EF4-FFF2-40B4-BE49-F238E27FC236}">
                <a16:creationId xmlns:a16="http://schemas.microsoft.com/office/drawing/2014/main" id="{CC4A9DBF-E8C0-0E49-B537-2C919895FCC3}"/>
              </a:ext>
            </a:extLst>
          </p:cNvPr>
          <p:cNvPicPr>
            <a:picLocks noChangeAspect="1"/>
          </p:cNvPicPr>
          <p:nvPr/>
        </p:nvPicPr>
        <p:blipFill>
          <a:blip r:embed="rId5"/>
          <a:stretch>
            <a:fillRect/>
          </a:stretch>
        </p:blipFill>
        <p:spPr>
          <a:xfrm>
            <a:off x="368938" y="1977390"/>
            <a:ext cx="3341268" cy="1188720"/>
          </a:xfrm>
          <a:prstGeom prst="rect">
            <a:avLst/>
          </a:prstGeom>
        </p:spPr>
      </p:pic>
      <p:pic>
        <p:nvPicPr>
          <p:cNvPr id="11" name="Picture 10" descr="How do we extract info from a data storage element?">
            <a:extLst>
              <a:ext uri="{FF2B5EF4-FFF2-40B4-BE49-F238E27FC236}">
                <a16:creationId xmlns:a16="http://schemas.microsoft.com/office/drawing/2014/main" id="{5282765F-149F-224F-B83C-678BD3587FF6}"/>
              </a:ext>
            </a:extLst>
          </p:cNvPr>
          <p:cNvPicPr>
            <a:picLocks noChangeAspect="1"/>
          </p:cNvPicPr>
          <p:nvPr/>
        </p:nvPicPr>
        <p:blipFill>
          <a:blip r:embed="rId6"/>
          <a:stretch>
            <a:fillRect/>
          </a:stretch>
        </p:blipFill>
        <p:spPr>
          <a:xfrm>
            <a:off x="368938" y="3101691"/>
            <a:ext cx="1885950" cy="1005840"/>
          </a:xfrm>
          <a:prstGeom prst="rect">
            <a:avLst/>
          </a:prstGeom>
        </p:spPr>
      </p:pic>
      <p:pic>
        <p:nvPicPr>
          <p:cNvPr id="13" name="Picture 12" descr="Six variables of different types, all the same size">
            <a:extLst>
              <a:ext uri="{FF2B5EF4-FFF2-40B4-BE49-F238E27FC236}">
                <a16:creationId xmlns:a16="http://schemas.microsoft.com/office/drawing/2014/main" id="{D2CE6EDC-6A39-704C-B58E-DB62B80BECA1}"/>
              </a:ext>
            </a:extLst>
          </p:cNvPr>
          <p:cNvPicPr>
            <a:picLocks noChangeAspect="1"/>
          </p:cNvPicPr>
          <p:nvPr/>
        </p:nvPicPr>
        <p:blipFill>
          <a:blip r:embed="rId7"/>
          <a:stretch>
            <a:fillRect/>
          </a:stretch>
        </p:blipFill>
        <p:spPr>
          <a:xfrm>
            <a:off x="4762396" y="1990248"/>
            <a:ext cx="3924404" cy="1188720"/>
          </a:xfrm>
          <a:prstGeom prst="rect">
            <a:avLst/>
          </a:prstGeom>
        </p:spPr>
      </p:pic>
      <p:pic>
        <p:nvPicPr>
          <p:cNvPr id="15" name="Picture 14" descr="Variables can be combined into a table (multiple data types)">
            <a:extLst>
              <a:ext uri="{FF2B5EF4-FFF2-40B4-BE49-F238E27FC236}">
                <a16:creationId xmlns:a16="http://schemas.microsoft.com/office/drawing/2014/main" id="{2F20E8D4-032B-4245-B5D2-171D1FEACB4E}"/>
              </a:ext>
            </a:extLst>
          </p:cNvPr>
          <p:cNvPicPr>
            <a:picLocks noChangeAspect="1"/>
          </p:cNvPicPr>
          <p:nvPr/>
        </p:nvPicPr>
        <p:blipFill>
          <a:blip r:embed="rId8"/>
          <a:stretch>
            <a:fillRect/>
          </a:stretch>
        </p:blipFill>
        <p:spPr>
          <a:xfrm>
            <a:off x="3601328" y="3211322"/>
            <a:ext cx="5085472" cy="548640"/>
          </a:xfrm>
          <a:prstGeom prst="rect">
            <a:avLst/>
          </a:prstGeom>
        </p:spPr>
      </p:pic>
      <p:sp>
        <p:nvSpPr>
          <p:cNvPr id="4" name="Rectangle 3">
            <a:extLst>
              <a:ext uri="{FF2B5EF4-FFF2-40B4-BE49-F238E27FC236}">
                <a16:creationId xmlns:a16="http://schemas.microsoft.com/office/drawing/2014/main" id="{D34CD4E6-65F9-594A-BB7B-703DFC9BE182}"/>
              </a:ext>
            </a:extLst>
          </p:cNvPr>
          <p:cNvSpPr/>
          <p:nvPr/>
        </p:nvSpPr>
        <p:spPr>
          <a:xfrm>
            <a:off x="1219838" y="1092101"/>
            <a:ext cx="415498" cy="369332"/>
          </a:xfrm>
          <a:prstGeom prst="rect">
            <a:avLst/>
          </a:prstGeom>
        </p:spPr>
        <p:txBody>
          <a:bodyPr wrap="none">
            <a:spAutoFit/>
          </a:bodyPr>
          <a:lstStyle/>
          <a:p>
            <a:r>
              <a:rPr lang="en-US" dirty="0">
                <a:solidFill>
                  <a:srgbClr val="FF0000"/>
                </a:solidFill>
              </a:rPr>
              <a:t>①</a:t>
            </a:r>
          </a:p>
        </p:txBody>
      </p:sp>
      <p:sp>
        <p:nvSpPr>
          <p:cNvPr id="6" name="Rectangle 5">
            <a:extLst>
              <a:ext uri="{FF2B5EF4-FFF2-40B4-BE49-F238E27FC236}">
                <a16:creationId xmlns:a16="http://schemas.microsoft.com/office/drawing/2014/main" id="{26B6188A-883A-C54E-8F1D-7AC89F7FEE3D}"/>
              </a:ext>
            </a:extLst>
          </p:cNvPr>
          <p:cNvSpPr/>
          <p:nvPr/>
        </p:nvSpPr>
        <p:spPr>
          <a:xfrm>
            <a:off x="2374037" y="1300876"/>
            <a:ext cx="415498" cy="369332"/>
          </a:xfrm>
          <a:prstGeom prst="rect">
            <a:avLst/>
          </a:prstGeom>
        </p:spPr>
        <p:txBody>
          <a:bodyPr wrap="none">
            <a:spAutoFit/>
          </a:bodyPr>
          <a:lstStyle/>
          <a:p>
            <a:r>
              <a:rPr lang="en-US" dirty="0">
                <a:solidFill>
                  <a:srgbClr val="FF0000"/>
                </a:solidFill>
              </a:rPr>
              <a:t>②</a:t>
            </a:r>
          </a:p>
        </p:txBody>
      </p:sp>
      <p:sp>
        <p:nvSpPr>
          <p:cNvPr id="8" name="Rectangle 7">
            <a:extLst>
              <a:ext uri="{FF2B5EF4-FFF2-40B4-BE49-F238E27FC236}">
                <a16:creationId xmlns:a16="http://schemas.microsoft.com/office/drawing/2014/main" id="{348DB549-F4DD-244F-932F-F93F881DDBF8}"/>
              </a:ext>
            </a:extLst>
          </p:cNvPr>
          <p:cNvSpPr/>
          <p:nvPr/>
        </p:nvSpPr>
        <p:spPr>
          <a:xfrm>
            <a:off x="1750790" y="1524873"/>
            <a:ext cx="415498" cy="369332"/>
          </a:xfrm>
          <a:prstGeom prst="rect">
            <a:avLst/>
          </a:prstGeom>
        </p:spPr>
        <p:txBody>
          <a:bodyPr wrap="none">
            <a:spAutoFit/>
          </a:bodyPr>
          <a:lstStyle/>
          <a:p>
            <a:r>
              <a:rPr lang="en-US" dirty="0">
                <a:solidFill>
                  <a:srgbClr val="FF0000"/>
                </a:solidFill>
              </a:rPr>
              <a:t>③</a:t>
            </a:r>
          </a:p>
        </p:txBody>
      </p:sp>
      <p:sp>
        <p:nvSpPr>
          <p:cNvPr id="10" name="Rectangle 9">
            <a:extLst>
              <a:ext uri="{FF2B5EF4-FFF2-40B4-BE49-F238E27FC236}">
                <a16:creationId xmlns:a16="http://schemas.microsoft.com/office/drawing/2014/main" id="{EB670295-7C9A-8D47-944B-1D6F8F2B4F6C}"/>
              </a:ext>
            </a:extLst>
          </p:cNvPr>
          <p:cNvSpPr/>
          <p:nvPr/>
        </p:nvSpPr>
        <p:spPr>
          <a:xfrm>
            <a:off x="3093144" y="2025958"/>
            <a:ext cx="415498" cy="369332"/>
          </a:xfrm>
          <a:prstGeom prst="rect">
            <a:avLst/>
          </a:prstGeom>
        </p:spPr>
        <p:txBody>
          <a:bodyPr wrap="none">
            <a:spAutoFit/>
          </a:bodyPr>
          <a:lstStyle/>
          <a:p>
            <a:r>
              <a:rPr lang="en-US" dirty="0">
                <a:solidFill>
                  <a:srgbClr val="FF0000"/>
                </a:solidFill>
              </a:rPr>
              <a:t>④</a:t>
            </a:r>
          </a:p>
        </p:txBody>
      </p:sp>
      <p:sp>
        <p:nvSpPr>
          <p:cNvPr id="12" name="Rectangle 11">
            <a:extLst>
              <a:ext uri="{FF2B5EF4-FFF2-40B4-BE49-F238E27FC236}">
                <a16:creationId xmlns:a16="http://schemas.microsoft.com/office/drawing/2014/main" id="{6231B8BF-6A92-874D-BD7E-16FA5CE7CA68}"/>
              </a:ext>
            </a:extLst>
          </p:cNvPr>
          <p:cNvSpPr/>
          <p:nvPr/>
        </p:nvSpPr>
        <p:spPr>
          <a:xfrm>
            <a:off x="8271302" y="1474026"/>
            <a:ext cx="415498" cy="369332"/>
          </a:xfrm>
          <a:prstGeom prst="rect">
            <a:avLst/>
          </a:prstGeom>
        </p:spPr>
        <p:txBody>
          <a:bodyPr wrap="none">
            <a:spAutoFit/>
          </a:bodyPr>
          <a:lstStyle/>
          <a:p>
            <a:r>
              <a:rPr lang="en-US" dirty="0">
                <a:solidFill>
                  <a:srgbClr val="FF0000"/>
                </a:solidFill>
              </a:rPr>
              <a:t>⑤</a:t>
            </a:r>
          </a:p>
        </p:txBody>
      </p:sp>
      <p:sp>
        <p:nvSpPr>
          <p:cNvPr id="14" name="Rectangle 13">
            <a:extLst>
              <a:ext uri="{FF2B5EF4-FFF2-40B4-BE49-F238E27FC236}">
                <a16:creationId xmlns:a16="http://schemas.microsoft.com/office/drawing/2014/main" id="{289C781F-C62F-4149-8D3E-8BFA411F0D0E}"/>
              </a:ext>
            </a:extLst>
          </p:cNvPr>
          <p:cNvSpPr/>
          <p:nvPr/>
        </p:nvSpPr>
        <p:spPr>
          <a:xfrm>
            <a:off x="8686800" y="3300143"/>
            <a:ext cx="415498" cy="369332"/>
          </a:xfrm>
          <a:prstGeom prst="rect">
            <a:avLst/>
          </a:prstGeom>
        </p:spPr>
        <p:txBody>
          <a:bodyPr wrap="none">
            <a:spAutoFit/>
          </a:bodyPr>
          <a:lstStyle/>
          <a:p>
            <a:r>
              <a:rPr lang="en-US" dirty="0">
                <a:solidFill>
                  <a:srgbClr val="FF0000"/>
                </a:solidFill>
              </a:rPr>
              <a:t>⑥</a:t>
            </a:r>
          </a:p>
        </p:txBody>
      </p:sp>
      <p:sp>
        <p:nvSpPr>
          <p:cNvPr id="3" name="TextBox 2">
            <a:extLst>
              <a:ext uri="{FF2B5EF4-FFF2-40B4-BE49-F238E27FC236}">
                <a16:creationId xmlns:a16="http://schemas.microsoft.com/office/drawing/2014/main" id="{FF863C82-8E38-9047-9936-CB8E31C09CE2}"/>
              </a:ext>
            </a:extLst>
          </p:cNvPr>
          <p:cNvSpPr txBox="1"/>
          <p:nvPr/>
        </p:nvSpPr>
        <p:spPr>
          <a:xfrm>
            <a:off x="457200" y="4409956"/>
            <a:ext cx="8229600" cy="369332"/>
          </a:xfrm>
          <a:prstGeom prst="rect">
            <a:avLst/>
          </a:prstGeom>
          <a:noFill/>
        </p:spPr>
        <p:txBody>
          <a:bodyPr wrap="square" rtlCol="0">
            <a:spAutoFit/>
          </a:bodyPr>
          <a:lstStyle/>
          <a:p>
            <a:pPr algn="ctr"/>
            <a:r>
              <a:rPr lang="en-US" dirty="0">
                <a:solidFill>
                  <a:srgbClr val="FF0000"/>
                </a:solidFill>
              </a:rPr>
              <a:t>Are these variables 1D or multi-D? Integer? Float? One datatype or multiple? </a:t>
            </a:r>
          </a:p>
        </p:txBody>
      </p:sp>
    </p:spTree>
    <p:extLst>
      <p:ext uri="{BB962C8B-B14F-4D97-AF65-F5344CB8AC3E}">
        <p14:creationId xmlns:p14="http://schemas.microsoft.com/office/powerpoint/2010/main" val="2453217395"/>
      </p:ext>
    </p:extLst>
  </p:cSld>
  <p:clrMapOvr>
    <a:masterClrMapping/>
  </p:clrMapOvr>
</p:sld>
</file>

<file path=ppt/theme/theme1.xml><?xml version="1.0" encoding="utf-8"?>
<a:theme xmlns:a="http://schemas.openxmlformats.org/drawingml/2006/main" name="NCStateU-horizontal-left-logo">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NCSU_EnBiSys" id="{438D6379-335D-4A41-9AEF-0A4306F00EC7}" vid="{1493CB65-BC0B-4041-946F-0140776CBBD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NCStateU-horizontal-left-logo</Template>
  <TotalTime>9199</TotalTime>
  <Words>3917</Words>
  <Application>Microsoft Macintosh PowerPoint</Application>
  <PresentationFormat>On-screen Show (16:9)</PresentationFormat>
  <Paragraphs>371</Paragraphs>
  <Slides>22</Slides>
  <Notes>21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22</vt:i4>
      </vt:variant>
    </vt:vector>
  </HeadingPairs>
  <TitlesOfParts>
    <vt:vector size="32" baseType="lpstr">
      <vt:lpstr>Arial</vt:lpstr>
      <vt:lpstr>Book Antiqua</vt:lpstr>
      <vt:lpstr>Calibri</vt:lpstr>
      <vt:lpstr>Cambria</vt:lpstr>
      <vt:lpstr>Chalkboard SE</vt:lpstr>
      <vt:lpstr>Chalkduster</vt:lpstr>
      <vt:lpstr>Consolas</vt:lpstr>
      <vt:lpstr>Lato</vt:lpstr>
      <vt:lpstr>Wingdings</vt:lpstr>
      <vt:lpstr>NCStateU-horizontal-left-logo</vt:lpstr>
      <vt:lpstr>Reading Other People’s Code</vt:lpstr>
      <vt:lpstr>Welcome!</vt:lpstr>
      <vt:lpstr>Workshop Objectives</vt:lpstr>
      <vt:lpstr>Reading Other’s Code</vt:lpstr>
      <vt:lpstr>If someone hands you code…</vt:lpstr>
      <vt:lpstr>Data Types</vt:lpstr>
      <vt:lpstr>Data Storage Types</vt:lpstr>
      <vt:lpstr>Variables, Data Types and Data Storage</vt:lpstr>
      <vt:lpstr>Code Break: Variables</vt:lpstr>
      <vt:lpstr>Operators</vt:lpstr>
      <vt:lpstr>Code Break: Operators</vt:lpstr>
      <vt:lpstr>Conditional Statements &amp; Loops</vt:lpstr>
      <vt:lpstr>Code Break: Loops &amp; Conditionals</vt:lpstr>
      <vt:lpstr>Functions: Types</vt:lpstr>
      <vt:lpstr>Functions: Parts</vt:lpstr>
      <vt:lpstr>Code Break: Functions 1 (Pre-defined)</vt:lpstr>
      <vt:lpstr>Code Break: Functions 2 (User-defined)</vt:lpstr>
      <vt:lpstr>Object-Oriented Code</vt:lpstr>
      <vt:lpstr>Code Break: OOP</vt:lpstr>
      <vt:lpstr>Conclusions</vt:lpstr>
      <vt:lpstr>Thank You!</vt:lpstr>
      <vt:lpstr>Resources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Get Jiggy With Git</dc:title>
  <dc:creator>Selene Roby Schmittling</dc:creator>
  <cp:lastModifiedBy>Selene Roby Schmittling</cp:lastModifiedBy>
  <cp:revision>224</cp:revision>
  <cp:lastPrinted>2021-03-08T11:53:44Z</cp:lastPrinted>
  <dcterms:created xsi:type="dcterms:W3CDTF">2020-09-26T13:34:06Z</dcterms:created>
  <dcterms:modified xsi:type="dcterms:W3CDTF">2021-05-11T15:29:31Z</dcterms:modified>
</cp:coreProperties>
</file>